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3" r:id="rId2"/>
    <p:sldId id="256" r:id="rId3"/>
    <p:sldId id="259" r:id="rId4"/>
    <p:sldId id="261" r:id="rId5"/>
    <p:sldId id="260" r:id="rId6"/>
    <p:sldId id="264" r:id="rId7"/>
    <p:sldId id="257" r:id="rId8"/>
    <p:sldId id="258" r:id="rId9"/>
    <p:sldId id="265" r:id="rId10"/>
    <p:sldId id="266" r:id="rId11"/>
    <p:sldId id="279" r:id="rId12"/>
    <p:sldId id="262" r:id="rId13"/>
    <p:sldId id="267" r:id="rId14"/>
    <p:sldId id="270" r:id="rId15"/>
    <p:sldId id="268" r:id="rId16"/>
    <p:sldId id="272" r:id="rId17"/>
    <p:sldId id="280" r:id="rId18"/>
    <p:sldId id="271" r:id="rId19"/>
    <p:sldId id="277" r:id="rId20"/>
    <p:sldId id="273" r:id="rId21"/>
    <p:sldId id="274" r:id="rId22"/>
    <p:sldId id="275" r:id="rId23"/>
    <p:sldId id="276" r:id="rId24"/>
    <p:sldId id="282" r:id="rId25"/>
    <p:sldId id="281" r:id="rId26"/>
    <p:sldId id="283" r:id="rId27"/>
    <p:sldId id="285" r:id="rId28"/>
    <p:sldId id="286" r:id="rId29"/>
    <p:sldId id="284" r:id="rId30"/>
    <p:sldId id="278" r:id="rId31"/>
    <p:sldId id="288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82C"/>
    <a:srgbClr val="3B9287"/>
    <a:srgbClr val="78CB68"/>
    <a:srgbClr val="0F5A91"/>
    <a:srgbClr val="008000"/>
    <a:srgbClr val="9D2E6C"/>
    <a:srgbClr val="22BC71"/>
    <a:srgbClr val="FAD923"/>
    <a:srgbClr val="EC535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8"/>
  </p:normalViewPr>
  <p:slideViewPr>
    <p:cSldViewPr snapToGrid="0">
      <p:cViewPr varScale="1">
        <p:scale>
          <a:sx n="150" d="100"/>
          <a:sy n="150" d="100"/>
        </p:scale>
        <p:origin x="33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D3B5C-EBAB-0942-88BC-FC59F45B01FE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AAF40-FE1B-4147-81DF-9035516CC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AAF40-FE1B-4147-81DF-9035516CC0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0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AAF40-FE1B-4147-81DF-9035516CC0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5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9417-BB32-4314-2C7C-6B4049454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5FB40-FCA8-F8CC-630E-D3DA4E97D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EDBA4-7B47-DD1F-F5AA-D8F9A848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C03EA-42F6-8DC7-21A8-ACD6490A3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FB86-702C-2033-7CF3-3BBECFA9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E9F0-18D5-334D-CADA-3686962F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BF2E1-5C16-13BD-C522-04C2C94DD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8CD40-71D1-5178-DCAB-7009C016B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E0C73-0678-85F3-35DC-F5E88A48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014FA-EAB6-57DD-ADC0-DB14B693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DA984-A2AE-F933-D0C8-FBA751A38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2A96F-D0FE-1FDB-B212-7D4FC59AA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674A4-2825-5578-6609-A9E92C60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FF2D2-27A6-3F12-9D49-8C490665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5CCF1-F893-FA60-BC2F-455194B4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8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6763-331D-CCEE-4585-590C55DC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3689-B378-6BB6-924A-98EDAC28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7E4E6-FA11-5233-9A45-0F3C227D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BE0CF-7F2E-95AA-D380-3D0AE7A8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C8FF-BB50-DC42-78BA-B1927708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6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3822-B2F7-2E6C-775C-2F48901B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245A2-7E98-FB24-38DC-311F9A63E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589FD-CABA-6DF4-3FF2-121C9B91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12E82-446B-F23D-E430-1B2DCA8C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FF25-8F9E-D7F9-06A0-90AD526C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5D69-69F3-1394-671E-59FCC213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0ABA-F86D-3A99-AF1F-88CD15CED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A5F1F-48CB-856C-5D9E-C9C0BED52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C8DD-F6E2-4B37-1F76-56449010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93CA-D30B-7BAB-BDAF-CC924A16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8A80C-50C2-C827-9E6E-6AD04FD7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4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095A-DCA7-64AA-315A-AD2B38D8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BA4FE-58EB-985F-5A75-A611F3927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E9D04-286F-C9ED-BF03-F4A35BAAD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75C97-CBAE-EB24-AAED-2A22DAE03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D5C4C-9365-86D8-F06E-492EF4B9C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18698A-2E8E-912D-7EE4-DCCA40C44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291F7-2B8C-5D80-BA47-92A783CE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06C48-FCB8-1C62-C874-0C9D683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F3F6-6573-C08C-1E0B-17D20A76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C139EF-92E4-E8A5-4776-CD3BEDBD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38AF6-1DB0-2B6F-B055-3A526ADB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6CBEA-2C85-1EF8-F104-A5EBC95C9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4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41DC1-E460-6EEC-D40C-08DC2B6E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58E3B-A8B8-9E86-B9CE-23B6C728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9322-344E-C66A-820D-95AC12C6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3C7A-13E1-95A2-D43D-17B79BE6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7348-0618-E3BC-E6EA-F8E6D179A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7CD4D-C6C1-1064-E7FD-2B3344F2C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FC72-84E3-79A4-D101-33F2FC6B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5019E-EED3-FC9E-29C8-51E769C3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FB4F-3E7E-4E31-0985-89E4F373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1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273-CA42-33CC-F5FC-77C05009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79AF0-4EBF-D4ED-937A-5980FCDE9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F7F45-7926-6D62-612E-B16FBB78B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8D9E6-7D42-F0F0-3614-918A81B44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C0AE3-4266-E320-1049-9793BA0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9295E-C7C1-09D6-A72A-3CCC12732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6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48A5E-17E0-4ED7-DC24-B164E255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95D0C-EBC0-2B8F-C2A7-0F421A49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D993-380D-8D34-DA2D-E366B1BE8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24AB-CDAC-F944-852A-C71E4EEA99EB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93855-453E-E9CA-E0E7-A0DF91A6E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ECEF-8F77-5A52-57E9-FA1A9D162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FB77C-7D96-3246-94DB-18832B72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emf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emf"/><Relationship Id="rId1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3E7-26A1-C6E7-FA4A-A1A20BD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Figure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0CD5-A68A-2256-CA70-ABF4DDD2F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Simulator introduction and details</a:t>
            </a:r>
          </a:p>
        </p:txBody>
      </p:sp>
    </p:spTree>
    <p:extLst>
      <p:ext uri="{BB962C8B-B14F-4D97-AF65-F5344CB8AC3E}">
        <p14:creationId xmlns:p14="http://schemas.microsoft.com/office/powerpoint/2010/main" val="225519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image of a green curve&#10;&#10;Description automatically generated">
            <a:extLst>
              <a:ext uri="{FF2B5EF4-FFF2-40B4-BE49-F238E27FC236}">
                <a16:creationId xmlns:a16="http://schemas.microsoft.com/office/drawing/2014/main" id="{B0DCB6DF-D24F-D906-7D14-1E5278165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68"/>
          <a:stretch/>
        </p:blipFill>
        <p:spPr>
          <a:xfrm>
            <a:off x="6920985" y="1569579"/>
            <a:ext cx="2588039" cy="2607210"/>
          </a:xfrm>
          <a:prstGeom prst="rect">
            <a:avLst/>
          </a:prstGeom>
        </p:spPr>
      </p:pic>
      <p:pic>
        <p:nvPicPr>
          <p:cNvPr id="3" name="Picture 2" descr="A black and white image of a green curve&#10;&#10;Description automatically generated">
            <a:extLst>
              <a:ext uri="{FF2B5EF4-FFF2-40B4-BE49-F238E27FC236}">
                <a16:creationId xmlns:a16="http://schemas.microsoft.com/office/drawing/2014/main" id="{E1F07972-A141-34E6-0A36-A8FFAB3B2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68"/>
          <a:stretch/>
        </p:blipFill>
        <p:spPr>
          <a:xfrm>
            <a:off x="879570" y="1661601"/>
            <a:ext cx="2395077" cy="2412819"/>
          </a:xfrm>
          <a:prstGeom prst="rect">
            <a:avLst/>
          </a:prstGeom>
        </p:spPr>
      </p:pic>
      <p:pic>
        <p:nvPicPr>
          <p:cNvPr id="4" name="Picture 3" descr="A graph of glucose-6-phosphate&#10;&#10;Description automatically generated">
            <a:extLst>
              <a:ext uri="{FF2B5EF4-FFF2-40B4-BE49-F238E27FC236}">
                <a16:creationId xmlns:a16="http://schemas.microsoft.com/office/drawing/2014/main" id="{5B648EC3-7572-0BCF-2219-B53DCD00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67" y="1563220"/>
            <a:ext cx="3434098" cy="2670965"/>
          </a:xfrm>
          <a:prstGeom prst="rect">
            <a:avLst/>
          </a:prstGeom>
        </p:spPr>
      </p:pic>
      <p:pic>
        <p:nvPicPr>
          <p:cNvPr id="30" name="Picture 29" descr="A graph of glucose-b-glucose-b-glucose-b-glucose-glucarine-acid&#10;&#10;Description automatically generated">
            <a:extLst>
              <a:ext uri="{FF2B5EF4-FFF2-40B4-BE49-F238E27FC236}">
                <a16:creationId xmlns:a16="http://schemas.microsoft.com/office/drawing/2014/main" id="{329FC0F5-C438-6C4C-3840-43D2167D0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70" y="4234185"/>
            <a:ext cx="8274417" cy="2413372"/>
          </a:xfrm>
          <a:prstGeom prst="rect">
            <a:avLst/>
          </a:prstGeom>
        </p:spPr>
      </p:pic>
      <p:pic>
        <p:nvPicPr>
          <p:cNvPr id="6" name="Picture 5" descr="A graph of growth rate and time&#10;&#10;Description automatically generated">
            <a:extLst>
              <a:ext uri="{FF2B5EF4-FFF2-40B4-BE49-F238E27FC236}">
                <a16:creationId xmlns:a16="http://schemas.microsoft.com/office/drawing/2014/main" id="{2F5E752B-6617-8B32-2AF6-1DCE307D7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5" y="685794"/>
            <a:ext cx="457200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1808EC6-A6BF-062B-4642-B05B2A7F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600"/>
            <a:ext cx="7772400" cy="1813560"/>
          </a:xfrm>
          <a:prstGeom prst="rect">
            <a:avLst/>
          </a:prstGeom>
        </p:spPr>
      </p:pic>
      <p:pic>
        <p:nvPicPr>
          <p:cNvPr id="5" name="Picture 4" descr="A graph of glucose-b-glucose-b-glucose-b-glucose-glucarine-acid&#10;&#10;Description automatically generated">
            <a:extLst>
              <a:ext uri="{FF2B5EF4-FFF2-40B4-BE49-F238E27FC236}">
                <a16:creationId xmlns:a16="http://schemas.microsoft.com/office/drawing/2014/main" id="{A268F984-D444-F77F-46BC-151F5519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7772400" cy="2266950"/>
          </a:xfrm>
          <a:prstGeom prst="rect">
            <a:avLst/>
          </a:prstGeom>
        </p:spPr>
      </p:pic>
      <p:pic>
        <p:nvPicPr>
          <p:cNvPr id="7" name="Picture 6" descr="A graph of a product&#10;&#10;Description automatically generated with medium confidence">
            <a:extLst>
              <a:ext uri="{FF2B5EF4-FFF2-40B4-BE49-F238E27FC236}">
                <a16:creationId xmlns:a16="http://schemas.microsoft.com/office/drawing/2014/main" id="{DB698EA4-05E2-AA3D-D567-21CEB2E7F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20" y="873125"/>
            <a:ext cx="7772400" cy="2266950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7F2CCE8C-C0F3-284E-C180-4FCA8419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20" y="3429000"/>
            <a:ext cx="777240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0FCF2F0-6E6D-F477-40F0-051773F5A194}"/>
              </a:ext>
            </a:extLst>
          </p:cNvPr>
          <p:cNvGrpSpPr/>
          <p:nvPr/>
        </p:nvGrpSpPr>
        <p:grpSpPr>
          <a:xfrm>
            <a:off x="168250" y="4338478"/>
            <a:ext cx="11155132" cy="2579204"/>
            <a:chOff x="168250" y="208438"/>
            <a:chExt cx="11155132" cy="25792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D18697A-5242-D133-EEA4-0D6301E793C0}"/>
                </a:ext>
              </a:extLst>
            </p:cNvPr>
            <p:cNvSpPr txBox="1"/>
            <p:nvPr/>
          </p:nvSpPr>
          <p:spPr>
            <a:xfrm>
              <a:off x="168250" y="208438"/>
              <a:ext cx="4074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6D65BA-1E63-341B-0DD3-EC009D1DA2EA}"/>
                </a:ext>
              </a:extLst>
            </p:cNvPr>
            <p:cNvSpPr txBox="1"/>
            <p:nvPr/>
          </p:nvSpPr>
          <p:spPr>
            <a:xfrm>
              <a:off x="168250" y="2325977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899F8B-FF16-60BE-9DFD-2A3F82FAA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994" y="1273767"/>
              <a:ext cx="800100" cy="419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3326DD-C520-A131-E121-F61C6748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0799" y="1273767"/>
              <a:ext cx="800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AA9EAF-BA50-FB67-653D-6A4B4B3A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9934" y="1273767"/>
              <a:ext cx="800100" cy="4191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EA4FC9-9583-E515-5F35-A16591CDA6ED}"/>
                </a:ext>
              </a:extLst>
            </p:cNvPr>
            <p:cNvSpPr txBox="1"/>
            <p:nvPr/>
          </p:nvSpPr>
          <p:spPr>
            <a:xfrm>
              <a:off x="5519004" y="1420140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Phytoene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165EE-2841-9E43-D34C-643416E00F22}"/>
                </a:ext>
              </a:extLst>
            </p:cNvPr>
            <p:cNvSpPr txBox="1"/>
            <p:nvPr/>
          </p:nvSpPr>
          <p:spPr>
            <a:xfrm>
              <a:off x="7153078" y="1420140"/>
              <a:ext cx="842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Lycopene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2" descr="beta-Carotene, Type I, synthet | C9750-10G | SIGMA-ALDRICH | SLS">
              <a:extLst>
                <a:ext uri="{FF2B5EF4-FFF2-40B4-BE49-F238E27FC236}">
                  <a16:creationId xmlns:a16="http://schemas.microsoft.com/office/drawing/2014/main" id="{F0A51CEA-4CDB-C515-1D48-CCC06C0A4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935" y="1097877"/>
              <a:ext cx="2426447" cy="64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sopentenyl pyrophosphate - Wikipedia">
              <a:extLst>
                <a:ext uri="{FF2B5EF4-FFF2-40B4-BE49-F238E27FC236}">
                  <a16:creationId xmlns:a16="http://schemas.microsoft.com/office/drawing/2014/main" id="{55EA1E76-F441-1595-4139-A78626F60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353" y="773504"/>
              <a:ext cx="1143000" cy="43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E82EBF10-1ACC-C71D-B62D-8C5424BF3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251" y="1522309"/>
              <a:ext cx="2139161" cy="43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6BF5EEB-C4FE-15E7-D06F-A6975691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6353" y="1273767"/>
              <a:ext cx="889000" cy="4191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07ABDC-0BB1-451C-901D-8EE07F477C5F}"/>
                </a:ext>
              </a:extLst>
            </p:cNvPr>
            <p:cNvSpPr txBox="1"/>
            <p:nvPr/>
          </p:nvSpPr>
          <p:spPr>
            <a:xfrm>
              <a:off x="2187049" y="465916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05CDC4-457D-B988-74A5-D5533458CB1E}"/>
                </a:ext>
              </a:extLst>
            </p:cNvPr>
            <p:cNvSpPr txBox="1"/>
            <p:nvPr/>
          </p:nvSpPr>
          <p:spPr>
            <a:xfrm>
              <a:off x="575734" y="1603902"/>
              <a:ext cx="484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C0B392-AE4D-8B20-0EE9-0E32773EFF4C}"/>
                </a:ext>
              </a:extLst>
            </p:cNvPr>
            <p:cNvSpPr txBox="1"/>
            <p:nvPr/>
          </p:nvSpPr>
          <p:spPr>
            <a:xfrm>
              <a:off x="4119087" y="1420140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GGPP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EDB445-A020-4766-24C6-514E953AB91A}"/>
                </a:ext>
              </a:extLst>
            </p:cNvPr>
            <p:cNvSpPr txBox="1"/>
            <p:nvPr/>
          </p:nvSpPr>
          <p:spPr>
            <a:xfrm>
              <a:off x="9649935" y="1742402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β-carotene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877164-9E9E-3F7D-B148-EFE7D324F6A8}"/>
                </a:ext>
              </a:extLst>
            </p:cNvPr>
            <p:cNvSpPr txBox="1"/>
            <p:nvPr/>
          </p:nvSpPr>
          <p:spPr>
            <a:xfrm>
              <a:off x="3405777" y="866403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72577E-FF1C-63A5-FCD0-D6A70E6A7695}"/>
                </a:ext>
              </a:extLst>
            </p:cNvPr>
            <p:cNvSpPr txBox="1"/>
            <p:nvPr/>
          </p:nvSpPr>
          <p:spPr>
            <a:xfrm>
              <a:off x="4852049" y="866403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2B4C78-70FE-EF57-A2EA-994325FF9FA3}"/>
                </a:ext>
              </a:extLst>
            </p:cNvPr>
            <p:cNvSpPr txBox="1"/>
            <p:nvPr/>
          </p:nvSpPr>
          <p:spPr>
            <a:xfrm>
              <a:off x="6485047" y="866403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crtI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2097E4-C110-1588-6150-EDD9D8DC5C63}"/>
                </a:ext>
              </a:extLst>
            </p:cNvPr>
            <p:cNvSpPr txBox="1"/>
            <p:nvPr/>
          </p:nvSpPr>
          <p:spPr>
            <a:xfrm>
              <a:off x="8124908" y="860389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1122BE-8641-5D47-89CD-83F5765CCE88}"/>
                </a:ext>
              </a:extLst>
            </p:cNvPr>
            <p:cNvCxnSpPr>
              <a:cxnSpLocks/>
            </p:cNvCxnSpPr>
            <p:nvPr/>
          </p:nvCxnSpPr>
          <p:spPr>
            <a:xfrm>
              <a:off x="1362705" y="971902"/>
              <a:ext cx="62364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822F58-D1D7-955C-A2B9-8F0C15282BA9}"/>
                </a:ext>
              </a:extLst>
            </p:cNvPr>
            <p:cNvCxnSpPr>
              <a:cxnSpLocks/>
            </p:cNvCxnSpPr>
            <p:nvPr/>
          </p:nvCxnSpPr>
          <p:spPr>
            <a:xfrm>
              <a:off x="2536510" y="2019401"/>
              <a:ext cx="0" cy="306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4F2F75-3DFC-6C66-5E48-0081E28AB6FA}"/>
                </a:ext>
              </a:extLst>
            </p:cNvPr>
            <p:cNvCxnSpPr>
              <a:cxnSpLocks/>
            </p:cNvCxnSpPr>
            <p:nvPr/>
          </p:nvCxnSpPr>
          <p:spPr>
            <a:xfrm>
              <a:off x="2538680" y="1252063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FADF93-3AE8-AB68-3852-9AAFC4B8D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816" y="374850"/>
              <a:ext cx="0" cy="34477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4CCC20-5B2B-BB61-CDB2-534F0CBF98C7}"/>
                </a:ext>
              </a:extLst>
            </p:cNvPr>
            <p:cNvSpPr txBox="1"/>
            <p:nvPr/>
          </p:nvSpPr>
          <p:spPr>
            <a:xfrm>
              <a:off x="1375024" y="550351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F641A5-ECF1-7CB1-87E4-D5551EEDC94C}"/>
                </a:ext>
              </a:extLst>
            </p:cNvPr>
            <p:cNvSpPr txBox="1"/>
            <p:nvPr/>
          </p:nvSpPr>
          <p:spPr>
            <a:xfrm>
              <a:off x="1984272" y="1956825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fpp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987BD0-EE41-1084-4229-28712082B975}"/>
                </a:ext>
              </a:extLst>
            </p:cNvPr>
            <p:cNvSpPr txBox="1"/>
            <p:nvPr/>
          </p:nvSpPr>
          <p:spPr>
            <a:xfrm>
              <a:off x="2987557" y="349135"/>
              <a:ext cx="498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ipp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0DD4F9-DDE2-A540-7BD9-36A365A2DC68}"/>
              </a:ext>
            </a:extLst>
          </p:cNvPr>
          <p:cNvGrpSpPr/>
          <p:nvPr/>
        </p:nvGrpSpPr>
        <p:grpSpPr>
          <a:xfrm>
            <a:off x="168250" y="-63099"/>
            <a:ext cx="8070574" cy="3657640"/>
            <a:chOff x="168250" y="4874661"/>
            <a:chExt cx="8070574" cy="365764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4BA0067-5E45-C079-168F-1BB22D79828C}"/>
                </a:ext>
              </a:extLst>
            </p:cNvPr>
            <p:cNvGrpSpPr/>
            <p:nvPr/>
          </p:nvGrpSpPr>
          <p:grpSpPr>
            <a:xfrm>
              <a:off x="575734" y="5183699"/>
              <a:ext cx="7663090" cy="3348602"/>
              <a:chOff x="721921" y="5254098"/>
              <a:chExt cx="7663090" cy="3348602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DAE9744-43C0-8A3E-88FC-CA342F995392}"/>
                  </a:ext>
                </a:extLst>
              </p:cNvPr>
              <p:cNvSpPr/>
              <p:nvPr/>
            </p:nvSpPr>
            <p:spPr>
              <a:xfrm rot="16200000">
                <a:off x="5396919" y="5791874"/>
                <a:ext cx="162906" cy="385953"/>
              </a:xfrm>
              <a:prstGeom prst="roundRect">
                <a:avLst/>
              </a:prstGeom>
              <a:solidFill>
                <a:schemeClr val="bg2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35EFA14-EFC4-A6FD-1FE3-29C7C5030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6107" y="5342375"/>
                <a:ext cx="0" cy="48603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F49775-9902-03DC-CB1A-509FFDFCCAB6}"/>
                  </a:ext>
                </a:extLst>
              </p:cNvPr>
              <p:cNvSpPr txBox="1"/>
              <p:nvPr/>
            </p:nvSpPr>
            <p:spPr>
              <a:xfrm>
                <a:off x="1221744" y="5429115"/>
                <a:ext cx="4230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CF9037-F39D-3DCA-113E-A43AB8CA73D7}"/>
                  </a:ext>
                </a:extLst>
              </p:cNvPr>
              <p:cNvSpPr txBox="1"/>
              <p:nvPr/>
            </p:nvSpPr>
            <p:spPr>
              <a:xfrm>
                <a:off x="1014393" y="6875196"/>
                <a:ext cx="16145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glucose-6-phosphate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1" name="Picture 6" descr="Glucose 6-phosphate - Wikipedia">
                <a:extLst>
                  <a:ext uri="{FF2B5EF4-FFF2-40B4-BE49-F238E27FC236}">
                    <a16:creationId xmlns:a16="http://schemas.microsoft.com/office/drawing/2014/main" id="{4B9EB3F0-464D-F17C-EE1C-8E3A348E3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4618" y="5974249"/>
                <a:ext cx="1024168" cy="903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2408F80-3759-AD5D-5A96-0B541F28D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4745" y="7233531"/>
                <a:ext cx="0" cy="5035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6FD86FD-8FEC-9367-4848-54B01ADF2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785" y="7233531"/>
                <a:ext cx="0" cy="5035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96DD610C-BB2C-E658-ABCD-501CB1F0B1C1}"/>
                  </a:ext>
                </a:extLst>
              </p:cNvPr>
              <p:cNvSpPr/>
              <p:nvPr/>
            </p:nvSpPr>
            <p:spPr>
              <a:xfrm>
                <a:off x="1251117" y="7172714"/>
                <a:ext cx="453009" cy="608610"/>
              </a:xfrm>
              <a:prstGeom prst="arc">
                <a:avLst>
                  <a:gd name="adj1" fmla="val 5459464"/>
                  <a:gd name="adj2" fmla="val 16255760"/>
                </a:avLst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919D62-56DC-2F9C-713D-3C06F5BA3538}"/>
                  </a:ext>
                </a:extLst>
              </p:cNvPr>
              <p:cNvSpPr txBox="1"/>
              <p:nvPr/>
            </p:nvSpPr>
            <p:spPr>
              <a:xfrm>
                <a:off x="959898" y="7849745"/>
                <a:ext cx="16337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fructose-6-phosphate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B911534-DEFF-F6DA-E930-4FD10414B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6105" y="8099116"/>
                <a:ext cx="0" cy="5035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53B207-994F-3AB0-AC7E-33636168C2CC}"/>
                  </a:ext>
                </a:extLst>
              </p:cNvPr>
              <p:cNvSpPr txBox="1"/>
              <p:nvPr/>
            </p:nvSpPr>
            <p:spPr>
              <a:xfrm>
                <a:off x="1727226" y="8126744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PfkA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8367FA-E066-3568-53CC-DA1C6A45C4AD}"/>
                  </a:ext>
                </a:extLst>
              </p:cNvPr>
              <p:cNvSpPr txBox="1"/>
              <p:nvPr/>
            </p:nvSpPr>
            <p:spPr>
              <a:xfrm>
                <a:off x="1825023" y="7330729"/>
                <a:ext cx="479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Pgi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7C2D89D-1CC4-EB11-F27C-C2FCDE8E8A2A}"/>
                  </a:ext>
                </a:extLst>
              </p:cNvPr>
              <p:cNvSpPr txBox="1"/>
              <p:nvPr/>
            </p:nvSpPr>
            <p:spPr>
              <a:xfrm>
                <a:off x="721921" y="7307742"/>
                <a:ext cx="5148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Zwf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0" name="Picture 10">
                <a:extLst>
                  <a:ext uri="{FF2B5EF4-FFF2-40B4-BE49-F238E27FC236}">
                    <a16:creationId xmlns:a16="http://schemas.microsoft.com/office/drawing/2014/main" id="{FB03A098-26F5-DD1E-F0B6-68B83B843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320" y="7620213"/>
                <a:ext cx="1263691" cy="5286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0F5FFB3-0F3E-4FA3-E278-38C4C81AC095}"/>
                  </a:ext>
                </a:extLst>
              </p:cNvPr>
              <p:cNvSpPr txBox="1"/>
              <p:nvPr/>
            </p:nvSpPr>
            <p:spPr>
              <a:xfrm>
                <a:off x="7235234" y="8151864"/>
                <a:ext cx="10358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glucaric acid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2" name="Picture 12">
                <a:extLst>
                  <a:ext uri="{FF2B5EF4-FFF2-40B4-BE49-F238E27FC236}">
                    <a16:creationId xmlns:a16="http://schemas.microsoft.com/office/drawing/2014/main" id="{3AB05787-26FE-DBDB-3EA8-B106F60841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7883" y="6319671"/>
                <a:ext cx="1369137" cy="432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177AE4-172F-B1DB-F6E9-58494E0EDAC8}"/>
                  </a:ext>
                </a:extLst>
              </p:cNvPr>
              <p:cNvSpPr txBox="1"/>
              <p:nvPr/>
            </p:nvSpPr>
            <p:spPr>
              <a:xfrm>
                <a:off x="5100039" y="6729708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myoinositol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E3391AA-662E-0CA4-EB52-11E66D51802F}"/>
                  </a:ext>
                </a:extLst>
              </p:cNvPr>
              <p:cNvSpPr txBox="1"/>
              <p:nvPr/>
            </p:nvSpPr>
            <p:spPr>
              <a:xfrm>
                <a:off x="3307599" y="6447236"/>
                <a:ext cx="10358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myoinositol-</a:t>
                </a:r>
              </a:p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1-phosphate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A5228C-3EA8-11CE-47AE-33F439F36527}"/>
                  </a:ext>
                </a:extLst>
              </p:cNvPr>
              <p:cNvSpPr txBox="1"/>
              <p:nvPr/>
            </p:nvSpPr>
            <p:spPr>
              <a:xfrm>
                <a:off x="2296157" y="5743724"/>
                <a:ext cx="1019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Ino1</a:t>
                </a:r>
              </a:p>
              <a:p>
                <a:pPr algn="ctr"/>
                <a:r>
                  <a:rPr lang="en-US" sz="1200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S.cerevisiae</a:t>
                </a:r>
                <a:endParaRPr 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EAF3DE3-CB11-BA0B-8C69-D84FF8767325}"/>
                  </a:ext>
                </a:extLst>
              </p:cNvPr>
              <p:cNvSpPr txBox="1"/>
              <p:nvPr/>
            </p:nvSpPr>
            <p:spPr>
              <a:xfrm>
                <a:off x="6398685" y="5784965"/>
                <a:ext cx="10470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MIOX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M. musculus</a:t>
                </a:r>
                <a:endParaRPr lang="en-US" sz="1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B04C92-BC67-857C-4A76-D5D53E1115AA}"/>
                  </a:ext>
                </a:extLst>
              </p:cNvPr>
              <p:cNvSpPr txBox="1"/>
              <p:nvPr/>
            </p:nvSpPr>
            <p:spPr>
              <a:xfrm>
                <a:off x="7059800" y="6971351"/>
                <a:ext cx="5597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Udh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3770726-CD24-B409-C657-4408D09F3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4640" y="6612890"/>
                <a:ext cx="552995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A39129-E62E-D676-BF99-E2B8C6B148BD}"/>
                  </a:ext>
                </a:extLst>
              </p:cNvPr>
              <p:cNvSpPr txBox="1"/>
              <p:nvPr/>
            </p:nvSpPr>
            <p:spPr>
              <a:xfrm>
                <a:off x="7257069" y="6382061"/>
                <a:ext cx="9252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glucuronic </a:t>
                </a:r>
              </a:p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acid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2C683F43-B013-2375-C434-BF1790E28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9695" y="6908901"/>
                <a:ext cx="0" cy="5768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6D94BF5-3EBE-2682-A9B3-FDFD29B77A12}"/>
                  </a:ext>
                </a:extLst>
              </p:cNvPr>
              <p:cNvSpPr txBox="1"/>
              <p:nvPr/>
            </p:nvSpPr>
            <p:spPr>
              <a:xfrm>
                <a:off x="4214453" y="6174385"/>
                <a:ext cx="6848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SuhB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B78D4D4-24CF-F550-37F5-AF0A31356F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8373" y="5567329"/>
                <a:ext cx="0" cy="6721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77787C6-5FDB-A506-4A10-1643EF26D885}"/>
                  </a:ext>
                </a:extLst>
              </p:cNvPr>
              <p:cNvSpPr txBox="1"/>
              <p:nvPr/>
            </p:nvSpPr>
            <p:spPr>
              <a:xfrm>
                <a:off x="5137573" y="5254098"/>
                <a:ext cx="6815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export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792D5C01-B0F2-C45C-DC8A-12BC44779FED}"/>
                  </a:ext>
                </a:extLst>
              </p:cNvPr>
              <p:cNvSpPr/>
              <p:nvPr/>
            </p:nvSpPr>
            <p:spPr>
              <a:xfrm rot="5400000">
                <a:off x="5918484" y="5752757"/>
                <a:ext cx="505442" cy="669566"/>
              </a:xfrm>
              <a:prstGeom prst="arc">
                <a:avLst>
                  <a:gd name="adj1" fmla="val 4924546"/>
                  <a:gd name="adj2" fmla="val 15141118"/>
                </a:avLst>
              </a:prstGeom>
              <a:ln w="38100">
                <a:solidFill>
                  <a:schemeClr val="tx1"/>
                </a:solidFill>
                <a:prstDash val="sys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0658CCE-B37C-6793-7CE4-B9B7537FAD0F}"/>
                  </a:ext>
                </a:extLst>
              </p:cNvPr>
              <p:cNvSpPr txBox="1"/>
              <p:nvPr/>
            </p:nvSpPr>
            <p:spPr>
              <a:xfrm>
                <a:off x="5786611" y="5415782"/>
                <a:ext cx="8515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allostery</a:t>
                </a: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610B6CE5-D3CA-09F9-6D5B-E7D1663B2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70010" y="6357040"/>
                <a:ext cx="800100" cy="4191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5A66326-59ED-1825-7036-CBB937F6F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6253" y="6357040"/>
                <a:ext cx="800100" cy="419100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8EDDE4-90F7-ED99-A42E-47537402C95F}"/>
                </a:ext>
              </a:extLst>
            </p:cNvPr>
            <p:cNvSpPr txBox="1"/>
            <p:nvPr/>
          </p:nvSpPr>
          <p:spPr>
            <a:xfrm>
              <a:off x="168250" y="4874661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FD88081-AF9F-29E4-BEE4-9859E2913060}"/>
              </a:ext>
            </a:extLst>
          </p:cNvPr>
          <p:cNvGrpSpPr/>
          <p:nvPr/>
        </p:nvGrpSpPr>
        <p:grpSpPr>
          <a:xfrm>
            <a:off x="575734" y="6181107"/>
            <a:ext cx="11439244" cy="3383287"/>
            <a:chOff x="314033" y="1737355"/>
            <a:chExt cx="11439244" cy="3383287"/>
          </a:xfrm>
        </p:grpSpPr>
        <p:pic>
          <p:nvPicPr>
            <p:cNvPr id="72" name="Picture 71" descr="A graph of a function&#10;&#10;Description automatically generated">
              <a:extLst>
                <a:ext uri="{FF2B5EF4-FFF2-40B4-BE49-F238E27FC236}">
                  <a16:creationId xmlns:a16="http://schemas.microsoft.com/office/drawing/2014/main" id="{174ABE82-451B-ED73-3E8F-9C0408A6CA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5076" t="10611" r="30227"/>
            <a:stretch/>
          </p:blipFill>
          <p:spPr>
            <a:xfrm>
              <a:off x="3706476" y="2084875"/>
              <a:ext cx="4777120" cy="3035767"/>
            </a:xfrm>
            <a:prstGeom prst="rect">
              <a:avLst/>
            </a:prstGeom>
          </p:spPr>
        </p:pic>
        <p:pic>
          <p:nvPicPr>
            <p:cNvPr id="73" name="Picture 72" descr="A diagram of a graph&#10;&#10;Description automatically generated">
              <a:extLst>
                <a:ext uri="{FF2B5EF4-FFF2-40B4-BE49-F238E27FC236}">
                  <a16:creationId xmlns:a16="http://schemas.microsoft.com/office/drawing/2014/main" id="{A9968D38-506A-8334-F15D-24F1D51B7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70791"/>
            <a:stretch/>
          </p:blipFill>
          <p:spPr>
            <a:xfrm>
              <a:off x="8548248" y="1737355"/>
              <a:ext cx="3205029" cy="3383287"/>
            </a:xfrm>
            <a:prstGeom prst="rect">
              <a:avLst/>
            </a:prstGeom>
          </p:spPr>
        </p:pic>
        <p:pic>
          <p:nvPicPr>
            <p:cNvPr id="74" name="Picture 73" descr="A diagram of a graph&#10;&#10;Description automatically generated">
              <a:extLst>
                <a:ext uri="{FF2B5EF4-FFF2-40B4-BE49-F238E27FC236}">
                  <a16:creationId xmlns:a16="http://schemas.microsoft.com/office/drawing/2014/main" id="{1FC68463-E216-D02E-A75C-034A6F5EC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16431" r="69655"/>
            <a:stretch/>
          </p:blipFill>
          <p:spPr>
            <a:xfrm>
              <a:off x="314033" y="2293257"/>
              <a:ext cx="3329720" cy="2827384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615AAB6-FBDB-1164-63AC-C2C918ED5B5D}"/>
              </a:ext>
            </a:extLst>
          </p:cNvPr>
          <p:cNvSpPr txBox="1"/>
          <p:nvPr/>
        </p:nvSpPr>
        <p:spPr>
          <a:xfrm>
            <a:off x="8124908" y="-63100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CEB4D8A-C6B5-399C-6BB1-9F96A5469F3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563090" y="294621"/>
            <a:ext cx="3563548" cy="427625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4AFF5ED-4153-C658-1BEA-DA2B9A751978}"/>
              </a:ext>
            </a:extLst>
          </p:cNvPr>
          <p:cNvCxnSpPr/>
          <p:nvPr/>
        </p:nvCxnSpPr>
        <p:spPr>
          <a:xfrm>
            <a:off x="5332186" y="2057400"/>
            <a:ext cx="0" cy="4202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F6C575B-B2F2-6236-E7F3-E1E32786267E}"/>
              </a:ext>
            </a:extLst>
          </p:cNvPr>
          <p:cNvCxnSpPr>
            <a:cxnSpLocks/>
          </p:cNvCxnSpPr>
          <p:nvPr/>
        </p:nvCxnSpPr>
        <p:spPr>
          <a:xfrm>
            <a:off x="6646628" y="1941084"/>
            <a:ext cx="0" cy="9447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9DDE6C3-F073-D2BD-CF72-4C4B2DE2551A}"/>
              </a:ext>
            </a:extLst>
          </p:cNvPr>
          <p:cNvCxnSpPr>
            <a:cxnSpLocks/>
          </p:cNvCxnSpPr>
          <p:nvPr/>
        </p:nvCxnSpPr>
        <p:spPr>
          <a:xfrm flipH="1">
            <a:off x="6512803" y="1930311"/>
            <a:ext cx="2632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E5BD6D-CBDC-9B8B-F243-CB2D2DB95B63}"/>
              </a:ext>
            </a:extLst>
          </p:cNvPr>
          <p:cNvCxnSpPr>
            <a:cxnSpLocks/>
          </p:cNvCxnSpPr>
          <p:nvPr/>
        </p:nvCxnSpPr>
        <p:spPr>
          <a:xfrm flipV="1">
            <a:off x="2664413" y="2001250"/>
            <a:ext cx="0" cy="91320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857BAD2-0656-FC57-9C6C-01BF3181B8B7}"/>
              </a:ext>
            </a:extLst>
          </p:cNvPr>
          <p:cNvSpPr txBox="1"/>
          <p:nvPr/>
        </p:nvSpPr>
        <p:spPr>
          <a:xfrm>
            <a:off x="4729462" y="254930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IpsA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glutamicum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4BECF56-0333-6411-3B51-9C05FD98A1BC}"/>
              </a:ext>
            </a:extLst>
          </p:cNvPr>
          <p:cNvCxnSpPr>
            <a:cxnSpLocks/>
          </p:cNvCxnSpPr>
          <p:nvPr/>
        </p:nvCxnSpPr>
        <p:spPr>
          <a:xfrm flipH="1">
            <a:off x="5199819" y="2497590"/>
            <a:ext cx="2632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C84CEC0-43CB-1D37-E72D-55F1A7E6325F}"/>
              </a:ext>
            </a:extLst>
          </p:cNvPr>
          <p:cNvCxnSpPr>
            <a:cxnSpLocks/>
          </p:cNvCxnSpPr>
          <p:nvPr/>
        </p:nvCxnSpPr>
        <p:spPr>
          <a:xfrm flipH="1">
            <a:off x="2651580" y="2921000"/>
            <a:ext cx="207788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4F1120D-66E8-41DF-B371-938C8F26A769}"/>
              </a:ext>
            </a:extLst>
          </p:cNvPr>
          <p:cNvCxnSpPr>
            <a:cxnSpLocks/>
          </p:cNvCxnSpPr>
          <p:nvPr/>
        </p:nvCxnSpPr>
        <p:spPr>
          <a:xfrm flipH="1">
            <a:off x="5862858" y="2876392"/>
            <a:ext cx="78377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F72C713-39DD-1A14-DB17-AF0472A17F48}"/>
              </a:ext>
            </a:extLst>
          </p:cNvPr>
          <p:cNvSpPr txBox="1"/>
          <p:nvPr/>
        </p:nvSpPr>
        <p:spPr>
          <a:xfrm>
            <a:off x="2658423" y="2617436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upstream repression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B7A649-85E5-3D58-729B-80C21EF189C6}"/>
              </a:ext>
            </a:extLst>
          </p:cNvPr>
          <p:cNvSpPr txBox="1"/>
          <p:nvPr/>
        </p:nvSpPr>
        <p:spPr>
          <a:xfrm>
            <a:off x="5711533" y="2928932"/>
            <a:ext cx="12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downstream activation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55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3E7-26A1-C6E7-FA4A-A1A20BD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Figure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0CD5-A68A-2256-CA70-ABF4DDD2F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Medium conditions experiments and knockouts</a:t>
            </a:r>
          </a:p>
        </p:txBody>
      </p:sp>
    </p:spTree>
    <p:extLst>
      <p:ext uri="{BB962C8B-B14F-4D97-AF65-F5344CB8AC3E}">
        <p14:creationId xmlns:p14="http://schemas.microsoft.com/office/powerpoint/2010/main" val="23449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68069-6EFA-E656-58AE-F1A18D39CE5F}"/>
              </a:ext>
            </a:extLst>
          </p:cNvPr>
          <p:cNvSpPr txBox="1"/>
          <p:nvPr/>
        </p:nvSpPr>
        <p:spPr>
          <a:xfrm>
            <a:off x="2270422" y="684644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glucose-6-phosphate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C6023-3607-7BD9-B5B1-340F690580FA}"/>
              </a:ext>
            </a:extLst>
          </p:cNvPr>
          <p:cNvSpPr txBox="1"/>
          <p:nvPr/>
        </p:nvSpPr>
        <p:spPr>
          <a:xfrm>
            <a:off x="2260804" y="1238642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fructose-6-phosphate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37099-9694-FD82-16D8-C2E398F1E4EA}"/>
              </a:ext>
            </a:extLst>
          </p:cNvPr>
          <p:cNvSpPr txBox="1"/>
          <p:nvPr/>
        </p:nvSpPr>
        <p:spPr>
          <a:xfrm>
            <a:off x="2019552" y="1885717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glyceraldehyde-3-phosphate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BD61-C799-1CBE-7020-871DBA2F1DA1}"/>
              </a:ext>
            </a:extLst>
          </p:cNvPr>
          <p:cNvSpPr txBox="1"/>
          <p:nvPr/>
        </p:nvSpPr>
        <p:spPr>
          <a:xfrm>
            <a:off x="2691209" y="2438663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pyruvate</a:t>
            </a:r>
            <a:endParaRPr lang="en-US" sz="1400" dirty="0">
              <a:solidFill>
                <a:srgbClr val="3B7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A8B18-6099-D4BA-9FBD-5B25904D9B92}"/>
              </a:ext>
            </a:extLst>
          </p:cNvPr>
          <p:cNvSpPr txBox="1"/>
          <p:nvPr/>
        </p:nvSpPr>
        <p:spPr>
          <a:xfrm>
            <a:off x="2627088" y="300953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acetyl-CoA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BE9BC9-BD4F-05BC-D21D-E33EE4874A92}"/>
              </a:ext>
            </a:extLst>
          </p:cNvPr>
          <p:cNvCxnSpPr>
            <a:cxnSpLocks/>
          </p:cNvCxnSpPr>
          <p:nvPr/>
        </p:nvCxnSpPr>
        <p:spPr>
          <a:xfrm>
            <a:off x="3077694" y="961643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791432-3CAB-C390-A7C9-381CEA200779}"/>
              </a:ext>
            </a:extLst>
          </p:cNvPr>
          <p:cNvCxnSpPr>
            <a:cxnSpLocks/>
          </p:cNvCxnSpPr>
          <p:nvPr/>
        </p:nvCxnSpPr>
        <p:spPr>
          <a:xfrm>
            <a:off x="3077694" y="1515641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8E2AAD-5518-A3AD-D56C-A5567A7825C1}"/>
              </a:ext>
            </a:extLst>
          </p:cNvPr>
          <p:cNvCxnSpPr>
            <a:cxnSpLocks/>
          </p:cNvCxnSpPr>
          <p:nvPr/>
        </p:nvCxnSpPr>
        <p:spPr>
          <a:xfrm>
            <a:off x="3185644" y="1578020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44E57-6DD3-3B27-F872-446584B62C70}"/>
              </a:ext>
            </a:extLst>
          </p:cNvPr>
          <p:cNvCxnSpPr>
            <a:cxnSpLocks/>
          </p:cNvCxnSpPr>
          <p:nvPr/>
        </p:nvCxnSpPr>
        <p:spPr>
          <a:xfrm>
            <a:off x="3077694" y="2132087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92FBB8-23AA-57A3-35E5-CFE23F0C4AB5}"/>
              </a:ext>
            </a:extLst>
          </p:cNvPr>
          <p:cNvCxnSpPr>
            <a:cxnSpLocks/>
          </p:cNvCxnSpPr>
          <p:nvPr/>
        </p:nvCxnSpPr>
        <p:spPr>
          <a:xfrm>
            <a:off x="3185644" y="2194466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C7D6B8-C9D5-F3C6-89FB-C85676B69F80}"/>
              </a:ext>
            </a:extLst>
          </p:cNvPr>
          <p:cNvCxnSpPr>
            <a:cxnSpLocks/>
          </p:cNvCxnSpPr>
          <p:nvPr/>
        </p:nvCxnSpPr>
        <p:spPr>
          <a:xfrm>
            <a:off x="3081987" y="2715662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0E5D0D6-0DA9-D598-990A-4C4F66F8157A}"/>
              </a:ext>
            </a:extLst>
          </p:cNvPr>
          <p:cNvSpPr/>
          <p:nvPr/>
        </p:nvSpPr>
        <p:spPr>
          <a:xfrm>
            <a:off x="2417248" y="3374398"/>
            <a:ext cx="1320887" cy="132088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727FF-941D-8940-D0F2-E7595447A0DC}"/>
              </a:ext>
            </a:extLst>
          </p:cNvPr>
          <p:cNvSpPr txBox="1"/>
          <p:nvPr/>
        </p:nvSpPr>
        <p:spPr>
          <a:xfrm>
            <a:off x="2661551" y="4510919"/>
            <a:ext cx="83227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0D7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succinate</a:t>
            </a:r>
            <a:endParaRPr lang="en-US" sz="1400" dirty="0">
              <a:solidFill>
                <a:srgbClr val="D0D7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BB5722D2-077F-4FDD-EA37-6B2D47B50B7A}"/>
              </a:ext>
            </a:extLst>
          </p:cNvPr>
          <p:cNvSpPr/>
          <p:nvPr/>
        </p:nvSpPr>
        <p:spPr>
          <a:xfrm rot="13528002">
            <a:off x="3464721" y="4483684"/>
            <a:ext cx="80108" cy="10952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F4F4843-779C-51FC-A131-31CBA90E34A9}"/>
              </a:ext>
            </a:extLst>
          </p:cNvPr>
          <p:cNvSpPr/>
          <p:nvPr/>
        </p:nvSpPr>
        <p:spPr>
          <a:xfrm>
            <a:off x="2936288" y="3252202"/>
            <a:ext cx="249349" cy="131622"/>
          </a:xfrm>
          <a:custGeom>
            <a:avLst/>
            <a:gdLst>
              <a:gd name="connsiteX0" fmla="*/ 0 w 282804"/>
              <a:gd name="connsiteY0" fmla="*/ 0 h 80128"/>
              <a:gd name="connsiteX1" fmla="*/ 155543 w 282804"/>
              <a:gd name="connsiteY1" fmla="*/ 61275 h 80128"/>
              <a:gd name="connsiteX2" fmla="*/ 282804 w 282804"/>
              <a:gd name="connsiteY2" fmla="*/ 80128 h 8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04" h="80128">
                <a:moveTo>
                  <a:pt x="0" y="0"/>
                </a:moveTo>
                <a:cubicBezTo>
                  <a:pt x="54204" y="23960"/>
                  <a:pt x="108409" y="47920"/>
                  <a:pt x="155543" y="61275"/>
                </a:cubicBezTo>
                <a:cubicBezTo>
                  <a:pt x="202677" y="74630"/>
                  <a:pt x="260808" y="75415"/>
                  <a:pt x="282804" y="80128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0B89F9-143B-F13F-3316-628FD6AC7833}"/>
              </a:ext>
            </a:extLst>
          </p:cNvPr>
          <p:cNvSpPr/>
          <p:nvPr/>
        </p:nvSpPr>
        <p:spPr>
          <a:xfrm>
            <a:off x="3522411" y="3556322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EA72C3-8FBC-8B02-C111-2933216A215E}"/>
              </a:ext>
            </a:extLst>
          </p:cNvPr>
          <p:cNvSpPr/>
          <p:nvPr/>
        </p:nvSpPr>
        <p:spPr>
          <a:xfrm>
            <a:off x="3675944" y="3859589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51E9A9-1117-234A-F340-2F49650461FA}"/>
              </a:ext>
            </a:extLst>
          </p:cNvPr>
          <p:cNvSpPr/>
          <p:nvPr/>
        </p:nvSpPr>
        <p:spPr>
          <a:xfrm>
            <a:off x="3657549" y="4178455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CAC1CD-79F8-F74E-352D-34E5BA5D277F}"/>
              </a:ext>
            </a:extLst>
          </p:cNvPr>
          <p:cNvSpPr/>
          <p:nvPr/>
        </p:nvSpPr>
        <p:spPr>
          <a:xfrm>
            <a:off x="2473274" y="4340380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79187E8-9FDF-BF29-0427-E9F6AF4E8C42}"/>
              </a:ext>
            </a:extLst>
          </p:cNvPr>
          <p:cNvSpPr/>
          <p:nvPr/>
        </p:nvSpPr>
        <p:spPr>
          <a:xfrm>
            <a:off x="2374292" y="3909080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B79625-96F7-ECC4-FA8E-4FDD0B1DE930}"/>
              </a:ext>
            </a:extLst>
          </p:cNvPr>
          <p:cNvSpPr/>
          <p:nvPr/>
        </p:nvSpPr>
        <p:spPr>
          <a:xfrm>
            <a:off x="2513434" y="3569364"/>
            <a:ext cx="98982" cy="98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E5E68A-8312-69E8-AE28-C8CA3E755B05}"/>
              </a:ext>
            </a:extLst>
          </p:cNvPr>
          <p:cNvCxnSpPr>
            <a:cxnSpLocks/>
          </p:cNvCxnSpPr>
          <p:nvPr/>
        </p:nvCxnSpPr>
        <p:spPr>
          <a:xfrm flipH="1">
            <a:off x="3894585" y="796611"/>
            <a:ext cx="378477" cy="0"/>
          </a:xfrm>
          <a:prstGeom prst="straightConnector1">
            <a:avLst/>
          </a:prstGeom>
          <a:ln w="28575">
            <a:solidFill>
              <a:srgbClr val="392C8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30F4A1-177B-E286-2828-58A214A13976}"/>
              </a:ext>
            </a:extLst>
          </p:cNvPr>
          <p:cNvCxnSpPr>
            <a:cxnSpLocks/>
          </p:cNvCxnSpPr>
          <p:nvPr/>
        </p:nvCxnSpPr>
        <p:spPr>
          <a:xfrm flipH="1">
            <a:off x="3884967" y="961643"/>
            <a:ext cx="378477" cy="0"/>
          </a:xfrm>
          <a:prstGeom prst="straightConnector1">
            <a:avLst/>
          </a:prstGeom>
          <a:ln w="28575">
            <a:solidFill>
              <a:srgbClr val="46877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E52A44A-D3E8-00A3-973D-C11D6E9C935F}"/>
              </a:ext>
            </a:extLst>
          </p:cNvPr>
          <p:cNvSpPr txBox="1"/>
          <p:nvPr/>
        </p:nvSpPr>
        <p:spPr>
          <a:xfrm>
            <a:off x="4273062" y="634930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galactose</a:t>
            </a:r>
            <a:endParaRPr lang="en-US" sz="1400" dirty="0">
              <a:solidFill>
                <a:srgbClr val="392C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9C69DC-8D9C-5FAE-F0FC-E00434D1BB29}"/>
              </a:ext>
            </a:extLst>
          </p:cNvPr>
          <p:cNvSpPr txBox="1"/>
          <p:nvPr/>
        </p:nvSpPr>
        <p:spPr>
          <a:xfrm>
            <a:off x="4285894" y="82314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4687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endParaRPr lang="en-US" sz="1400" dirty="0">
              <a:solidFill>
                <a:srgbClr val="4687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00B0E3-83EF-06AB-D09B-411380973D3D}"/>
              </a:ext>
            </a:extLst>
          </p:cNvPr>
          <p:cNvCxnSpPr>
            <a:cxnSpLocks/>
          </p:cNvCxnSpPr>
          <p:nvPr/>
        </p:nvCxnSpPr>
        <p:spPr>
          <a:xfrm flipH="1">
            <a:off x="3954521" y="1350609"/>
            <a:ext cx="378477" cy="0"/>
          </a:xfrm>
          <a:prstGeom prst="straightConnector1">
            <a:avLst/>
          </a:prstGeom>
          <a:ln w="28575">
            <a:solidFill>
              <a:srgbClr val="74B97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F62B8C-92B8-F1D8-86B9-AE1ABF744E70}"/>
              </a:ext>
            </a:extLst>
          </p:cNvPr>
          <p:cNvCxnSpPr>
            <a:cxnSpLocks/>
          </p:cNvCxnSpPr>
          <p:nvPr/>
        </p:nvCxnSpPr>
        <p:spPr>
          <a:xfrm flipH="1">
            <a:off x="3944903" y="1515641"/>
            <a:ext cx="378477" cy="0"/>
          </a:xfrm>
          <a:prstGeom prst="straightConnector1">
            <a:avLst/>
          </a:prstGeom>
          <a:ln w="28575">
            <a:solidFill>
              <a:srgbClr val="5FA77E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966068-45FB-F3CD-C7E8-502C2D2FF64E}"/>
              </a:ext>
            </a:extLst>
          </p:cNvPr>
          <p:cNvSpPr txBox="1"/>
          <p:nvPr/>
        </p:nvSpPr>
        <p:spPr>
          <a:xfrm>
            <a:off x="4332998" y="118892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mannitol</a:t>
            </a:r>
            <a:endParaRPr lang="en-US" sz="1400" dirty="0">
              <a:solidFill>
                <a:srgbClr val="74B9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F21F57-2EDA-657A-BC54-EE44D539D7D2}"/>
              </a:ext>
            </a:extLst>
          </p:cNvPr>
          <p:cNvSpPr txBox="1"/>
          <p:nvPr/>
        </p:nvSpPr>
        <p:spPr>
          <a:xfrm>
            <a:off x="4345830" y="137714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sorbitol</a:t>
            </a:r>
            <a:endParaRPr lang="en-US" sz="1400" dirty="0">
              <a:solidFill>
                <a:srgbClr val="74B9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EDCED2-9DCA-6C22-7E79-9F07D17AC31E}"/>
              </a:ext>
            </a:extLst>
          </p:cNvPr>
          <p:cNvCxnSpPr>
            <a:cxnSpLocks/>
          </p:cNvCxnSpPr>
          <p:nvPr/>
        </p:nvCxnSpPr>
        <p:spPr>
          <a:xfrm flipV="1">
            <a:off x="1839931" y="1350609"/>
            <a:ext cx="378477" cy="0"/>
          </a:xfrm>
          <a:prstGeom prst="straightConnector1">
            <a:avLst/>
          </a:prstGeom>
          <a:ln w="28575">
            <a:solidFill>
              <a:srgbClr val="51978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10FBF-DB73-930B-EAE4-6948C8174602}"/>
              </a:ext>
            </a:extLst>
          </p:cNvPr>
          <p:cNvCxnSpPr>
            <a:cxnSpLocks/>
          </p:cNvCxnSpPr>
          <p:nvPr/>
        </p:nvCxnSpPr>
        <p:spPr>
          <a:xfrm flipV="1">
            <a:off x="1830313" y="1515641"/>
            <a:ext cx="378477" cy="0"/>
          </a:xfrm>
          <a:prstGeom prst="straightConnector1">
            <a:avLst/>
          </a:prstGeom>
          <a:ln w="28575">
            <a:solidFill>
              <a:srgbClr val="8EC36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2D483A3-F567-D4F3-2BF4-064BBEA25288}"/>
              </a:ext>
            </a:extLst>
          </p:cNvPr>
          <p:cNvSpPr txBox="1"/>
          <p:nvPr/>
        </p:nvSpPr>
        <p:spPr>
          <a:xfrm>
            <a:off x="1099812" y="1188928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197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fructose</a:t>
            </a:r>
            <a:endParaRPr lang="en-US" sz="1400" dirty="0">
              <a:solidFill>
                <a:srgbClr val="5197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427668-D62C-C834-3C12-F78BE50FEC4B}"/>
              </a:ext>
            </a:extLst>
          </p:cNvPr>
          <p:cNvSpPr txBox="1"/>
          <p:nvPr/>
        </p:nvSpPr>
        <p:spPr>
          <a:xfrm>
            <a:off x="808483" y="1377141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EC3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glucosamine</a:t>
            </a:r>
            <a:endParaRPr lang="en-US" sz="1400" dirty="0">
              <a:solidFill>
                <a:srgbClr val="8EC3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7A8317-958B-3EA2-D7F9-289E5B1DE6FE}"/>
              </a:ext>
            </a:extLst>
          </p:cNvPr>
          <p:cNvCxnSpPr>
            <a:cxnSpLocks/>
          </p:cNvCxnSpPr>
          <p:nvPr/>
        </p:nvCxnSpPr>
        <p:spPr>
          <a:xfrm flipH="1">
            <a:off x="4140625" y="2045026"/>
            <a:ext cx="378477" cy="0"/>
          </a:xfrm>
          <a:prstGeom prst="straightConnector1">
            <a:avLst/>
          </a:prstGeom>
          <a:ln w="28575">
            <a:solidFill>
              <a:srgbClr val="B0CB6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80303E-1CAD-04B4-8724-2C4CFD9D6C77}"/>
              </a:ext>
            </a:extLst>
          </p:cNvPr>
          <p:cNvCxnSpPr>
            <a:cxnSpLocks/>
          </p:cNvCxnSpPr>
          <p:nvPr/>
        </p:nvCxnSpPr>
        <p:spPr>
          <a:xfrm flipH="1">
            <a:off x="4131007" y="2210058"/>
            <a:ext cx="378477" cy="0"/>
          </a:xfrm>
          <a:prstGeom prst="straightConnector1">
            <a:avLst/>
          </a:prstGeom>
          <a:ln w="28575">
            <a:solidFill>
              <a:srgbClr val="392C89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E5D19BE-FC28-4219-D8C4-A674A11EEC68}"/>
              </a:ext>
            </a:extLst>
          </p:cNvPr>
          <p:cNvSpPr txBox="1"/>
          <p:nvPr/>
        </p:nvSpPr>
        <p:spPr>
          <a:xfrm>
            <a:off x="4519102" y="188334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B0CB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glycerol</a:t>
            </a:r>
            <a:endParaRPr lang="en-US" sz="1400" dirty="0">
              <a:solidFill>
                <a:srgbClr val="B0CB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E01B43-3B95-D6F6-8079-0EEF2115C672}"/>
              </a:ext>
            </a:extLst>
          </p:cNvPr>
          <p:cNvSpPr txBox="1"/>
          <p:nvPr/>
        </p:nvSpPr>
        <p:spPr>
          <a:xfrm>
            <a:off x="4531934" y="2071558"/>
            <a:ext cx="84830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gluconate</a:t>
            </a:r>
            <a:endParaRPr lang="en-US" sz="1400" dirty="0">
              <a:solidFill>
                <a:srgbClr val="392C8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00B334A-AE89-9409-0AEB-3CB2B7E7D0B4}"/>
              </a:ext>
            </a:extLst>
          </p:cNvPr>
          <p:cNvCxnSpPr>
            <a:cxnSpLocks/>
          </p:cNvCxnSpPr>
          <p:nvPr/>
        </p:nvCxnSpPr>
        <p:spPr>
          <a:xfrm flipV="1">
            <a:off x="1656600" y="2029434"/>
            <a:ext cx="378477" cy="0"/>
          </a:xfrm>
          <a:prstGeom prst="straightConnector1">
            <a:avLst/>
          </a:prstGeom>
          <a:ln w="28575">
            <a:solidFill>
              <a:srgbClr val="2C428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478A3B-6B2A-FDF3-CE2B-9597734E5909}"/>
              </a:ext>
            </a:extLst>
          </p:cNvPr>
          <p:cNvCxnSpPr>
            <a:cxnSpLocks/>
          </p:cNvCxnSpPr>
          <p:nvPr/>
        </p:nvCxnSpPr>
        <p:spPr>
          <a:xfrm flipV="1">
            <a:off x="1646982" y="2194466"/>
            <a:ext cx="378477" cy="0"/>
          </a:xfrm>
          <a:prstGeom prst="straightConnector1">
            <a:avLst/>
          </a:prstGeom>
          <a:ln w="28575">
            <a:solidFill>
              <a:srgbClr val="3B797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825FA4F-D41A-1CEA-83CB-A4A07DD1A2B5}"/>
              </a:ext>
            </a:extLst>
          </p:cNvPr>
          <p:cNvSpPr txBox="1"/>
          <p:nvPr/>
        </p:nvSpPr>
        <p:spPr>
          <a:xfrm>
            <a:off x="1056445" y="1867753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C4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xylose</a:t>
            </a:r>
            <a:endParaRPr lang="en-US" sz="1400" dirty="0">
              <a:solidFill>
                <a:srgbClr val="2C42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F10401-2B7C-8E7E-5F50-DF02A7855A90}"/>
              </a:ext>
            </a:extLst>
          </p:cNvPr>
          <p:cNvSpPr txBox="1"/>
          <p:nvPr/>
        </p:nvSpPr>
        <p:spPr>
          <a:xfrm>
            <a:off x="1051657" y="2070261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ribose</a:t>
            </a:r>
            <a:endParaRPr lang="en-US" sz="1400" dirty="0">
              <a:solidFill>
                <a:srgbClr val="3B79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1C174F2-B79E-A96E-5D2B-3EC1930B665A}"/>
              </a:ext>
            </a:extLst>
          </p:cNvPr>
          <p:cNvCxnSpPr>
            <a:cxnSpLocks/>
          </p:cNvCxnSpPr>
          <p:nvPr/>
        </p:nvCxnSpPr>
        <p:spPr>
          <a:xfrm flipH="1">
            <a:off x="3541874" y="2557917"/>
            <a:ext cx="378477" cy="0"/>
          </a:xfrm>
          <a:prstGeom prst="straightConnector1">
            <a:avLst/>
          </a:prstGeom>
          <a:ln w="28575">
            <a:solidFill>
              <a:srgbClr val="1D518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4213FB2-9FC0-D41D-7F28-55C95C96B7B4}"/>
              </a:ext>
            </a:extLst>
          </p:cNvPr>
          <p:cNvCxnSpPr>
            <a:cxnSpLocks/>
          </p:cNvCxnSpPr>
          <p:nvPr/>
        </p:nvCxnSpPr>
        <p:spPr>
          <a:xfrm flipH="1">
            <a:off x="3532256" y="2722949"/>
            <a:ext cx="378477" cy="0"/>
          </a:xfrm>
          <a:prstGeom prst="straightConnector1">
            <a:avLst/>
          </a:prstGeom>
          <a:ln w="28575">
            <a:solidFill>
              <a:srgbClr val="235F7F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A6FD2EC-047A-D5CE-7E41-38178DC23E65}"/>
              </a:ext>
            </a:extLst>
          </p:cNvPr>
          <p:cNvSpPr txBox="1"/>
          <p:nvPr/>
        </p:nvSpPr>
        <p:spPr>
          <a:xfrm>
            <a:off x="3920350" y="2396236"/>
            <a:ext cx="841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D51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L-alanine</a:t>
            </a:r>
            <a:endParaRPr lang="en-US" sz="1400" dirty="0">
              <a:solidFill>
                <a:srgbClr val="1D51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CA35DD-6F99-739C-E888-32D810EDC19E}"/>
              </a:ext>
            </a:extLst>
          </p:cNvPr>
          <p:cNvSpPr txBox="1"/>
          <p:nvPr/>
        </p:nvSpPr>
        <p:spPr>
          <a:xfrm>
            <a:off x="3933183" y="2584449"/>
            <a:ext cx="84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5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lactate</a:t>
            </a:r>
            <a:endParaRPr lang="en-US" sz="1400" dirty="0">
              <a:solidFill>
                <a:srgbClr val="235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5A0FC7-BA2F-8A06-0414-D7A0A0F43325}"/>
              </a:ext>
            </a:extLst>
          </p:cNvPr>
          <p:cNvCxnSpPr>
            <a:cxnSpLocks/>
          </p:cNvCxnSpPr>
          <p:nvPr/>
        </p:nvCxnSpPr>
        <p:spPr>
          <a:xfrm flipV="1">
            <a:off x="2307746" y="2598662"/>
            <a:ext cx="378477" cy="0"/>
          </a:xfrm>
          <a:prstGeom prst="straightConnector1">
            <a:avLst/>
          </a:prstGeom>
          <a:ln w="28575">
            <a:solidFill>
              <a:srgbClr val="326C7D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932914-A6E1-CA98-E3AF-35A2DB47ECFE}"/>
              </a:ext>
            </a:extLst>
          </p:cNvPr>
          <p:cNvCxnSpPr>
            <a:cxnSpLocks/>
          </p:cNvCxnSpPr>
          <p:nvPr/>
        </p:nvCxnSpPr>
        <p:spPr>
          <a:xfrm flipV="1">
            <a:off x="2260804" y="3166756"/>
            <a:ext cx="378477" cy="0"/>
          </a:xfrm>
          <a:prstGeom prst="straightConnector1">
            <a:avLst/>
          </a:prstGeom>
          <a:ln w="28575">
            <a:solidFill>
              <a:srgbClr val="F1E6A6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31C2D89-5E98-F3D0-9EC1-78DAE8C98A12}"/>
              </a:ext>
            </a:extLst>
          </p:cNvPr>
          <p:cNvSpPr txBox="1"/>
          <p:nvPr/>
        </p:nvSpPr>
        <p:spPr>
          <a:xfrm>
            <a:off x="1588981" y="3022238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1E6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acetate</a:t>
            </a:r>
            <a:endParaRPr lang="en-US" sz="1400" dirty="0">
              <a:solidFill>
                <a:srgbClr val="F1E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9F8A9DC-BC36-A560-4887-B218C1B626A1}"/>
              </a:ext>
            </a:extLst>
          </p:cNvPr>
          <p:cNvCxnSpPr>
            <a:cxnSpLocks/>
          </p:cNvCxnSpPr>
          <p:nvPr/>
        </p:nvCxnSpPr>
        <p:spPr>
          <a:xfrm>
            <a:off x="3077690" y="4227946"/>
            <a:ext cx="0" cy="306576"/>
          </a:xfrm>
          <a:prstGeom prst="straightConnector1">
            <a:avLst/>
          </a:prstGeom>
          <a:ln w="28575">
            <a:solidFill>
              <a:srgbClr val="D0D784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88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B7D6A4E6-8064-889E-1861-6D961647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91" y="1143000"/>
            <a:ext cx="6388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1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9E5AD0-ADEB-5DCF-DBAE-E80BE2F8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66" y="2032026"/>
            <a:ext cx="5533291" cy="3657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2E3169-77E7-ABCF-7427-07E67993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466876"/>
            <a:ext cx="6384566" cy="36575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F516C42-FF93-7AE7-64AB-9045E97DDEAC}"/>
              </a:ext>
            </a:extLst>
          </p:cNvPr>
          <p:cNvGrpSpPr/>
          <p:nvPr/>
        </p:nvGrpSpPr>
        <p:grpSpPr>
          <a:xfrm>
            <a:off x="571986" y="2234879"/>
            <a:ext cx="3848940" cy="2721099"/>
            <a:chOff x="571986" y="2234879"/>
            <a:chExt cx="3848940" cy="2721099"/>
          </a:xfrm>
        </p:grpSpPr>
        <p:pic>
          <p:nvPicPr>
            <p:cNvPr id="3" name="Picture 2" descr="A line graph of time&#10;&#10;Description automatically generated">
              <a:extLst>
                <a:ext uri="{FF2B5EF4-FFF2-40B4-BE49-F238E27FC236}">
                  <a16:creationId xmlns:a16="http://schemas.microsoft.com/office/drawing/2014/main" id="{0E36C61B-D784-B54D-FC16-6DA097A81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81" b="9886"/>
            <a:stretch/>
          </p:blipFill>
          <p:spPr>
            <a:xfrm>
              <a:off x="879763" y="2234879"/>
              <a:ext cx="3541163" cy="241332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C27AAD-20E3-75B3-3C52-83B9D7D6E6F9}"/>
                </a:ext>
              </a:extLst>
            </p:cNvPr>
            <p:cNvSpPr txBox="1"/>
            <p:nvPr/>
          </p:nvSpPr>
          <p:spPr>
            <a:xfrm>
              <a:off x="2154182" y="4648201"/>
              <a:ext cx="992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 (hrs)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B327BF-24CF-AA9B-EA6D-018AACDFDDFC}"/>
                </a:ext>
              </a:extLst>
            </p:cNvPr>
            <p:cNvSpPr txBox="1"/>
            <p:nvPr/>
          </p:nvSpPr>
          <p:spPr>
            <a:xfrm rot="16200000">
              <a:off x="-28498" y="3287651"/>
              <a:ext cx="15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-carotene (mM)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60D6F5-46E1-1E4A-56C0-CF80DA579039}"/>
                </a:ext>
              </a:extLst>
            </p:cNvPr>
            <p:cNvSpPr txBox="1"/>
            <p:nvPr/>
          </p:nvSpPr>
          <p:spPr>
            <a:xfrm rot="5400000">
              <a:off x="3582089" y="3207501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Growth defect 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75A543-91D4-7815-65F3-59EE60A56920}"/>
                </a:ext>
              </a:extLst>
            </p:cNvPr>
            <p:cNvSpPr/>
            <p:nvPr/>
          </p:nvSpPr>
          <p:spPr>
            <a:xfrm>
              <a:off x="3221843" y="2438400"/>
              <a:ext cx="88900" cy="889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824850-EBFD-6C6D-7C23-5C1E7C3B58A6}"/>
                </a:ext>
              </a:extLst>
            </p:cNvPr>
            <p:cNvSpPr txBox="1"/>
            <p:nvPr/>
          </p:nvSpPr>
          <p:spPr>
            <a:xfrm>
              <a:off x="3268767" y="2328961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WT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53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DE9225E-9388-085C-54A8-2FCEE7734A3D}"/>
              </a:ext>
            </a:extLst>
          </p:cNvPr>
          <p:cNvGrpSpPr/>
          <p:nvPr/>
        </p:nvGrpSpPr>
        <p:grpSpPr>
          <a:xfrm>
            <a:off x="1803313" y="2992632"/>
            <a:ext cx="6527800" cy="2854651"/>
            <a:chOff x="1803313" y="2992632"/>
            <a:chExt cx="6527800" cy="2854651"/>
          </a:xfrm>
        </p:grpSpPr>
        <p:pic>
          <p:nvPicPr>
            <p:cNvPr id="2" name="Picture 1" descr="A graph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7156B3B2-9412-5672-ECF1-25BAE7178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30"/>
            <a:stretch/>
          </p:blipFill>
          <p:spPr>
            <a:xfrm>
              <a:off x="1803313" y="3324224"/>
              <a:ext cx="6527800" cy="252305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28678EC-2AC9-1D1F-D8B7-A0CE63CB7068}"/>
                </a:ext>
              </a:extLst>
            </p:cNvPr>
            <p:cNvSpPr txBox="1"/>
            <p:nvPr/>
          </p:nvSpPr>
          <p:spPr>
            <a:xfrm>
              <a:off x="2349290" y="2992632"/>
              <a:ext cx="22733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Peak Beta-Carotene (mM)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A08ACC-CBA9-D48D-8D9F-68A77218D35B}"/>
                </a:ext>
              </a:extLst>
            </p:cNvPr>
            <p:cNvSpPr txBox="1"/>
            <p:nvPr/>
          </p:nvSpPr>
          <p:spPr>
            <a:xfrm>
              <a:off x="5373478" y="2992632"/>
              <a:ext cx="2660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Beta-Carotene Rise Time (mM)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8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A468868-62AB-AB3E-9E3A-E382FE13486E}"/>
              </a:ext>
            </a:extLst>
          </p:cNvPr>
          <p:cNvGrpSpPr/>
          <p:nvPr/>
        </p:nvGrpSpPr>
        <p:grpSpPr>
          <a:xfrm>
            <a:off x="808483" y="634930"/>
            <a:ext cx="4571760" cy="4152988"/>
            <a:chOff x="808483" y="634930"/>
            <a:chExt cx="4571760" cy="41529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AEA8B5-D91F-4070-00C7-D8A1CAB1BE26}"/>
                </a:ext>
              </a:extLst>
            </p:cNvPr>
            <p:cNvSpPr txBox="1"/>
            <p:nvPr/>
          </p:nvSpPr>
          <p:spPr>
            <a:xfrm>
              <a:off x="2270422" y="684644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B75B74-38A5-328E-47D4-2E393674EFD5}"/>
                </a:ext>
              </a:extLst>
            </p:cNvPr>
            <p:cNvSpPr txBox="1"/>
            <p:nvPr/>
          </p:nvSpPr>
          <p:spPr>
            <a:xfrm>
              <a:off x="2260804" y="1238642"/>
              <a:ext cx="1633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fructose-6-phosphate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32E6A6-2BB7-7662-17C1-06D48A374481}"/>
                </a:ext>
              </a:extLst>
            </p:cNvPr>
            <p:cNvSpPr txBox="1"/>
            <p:nvPr/>
          </p:nvSpPr>
          <p:spPr>
            <a:xfrm>
              <a:off x="2019552" y="1885717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glyceraldehyde-3-phosphate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C77C84-9E77-D711-90E5-3E81067B55CD}"/>
                </a:ext>
              </a:extLst>
            </p:cNvPr>
            <p:cNvSpPr txBox="1"/>
            <p:nvPr/>
          </p:nvSpPr>
          <p:spPr>
            <a:xfrm>
              <a:off x="2691209" y="243866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B79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pyruvate</a:t>
              </a:r>
              <a:endParaRPr lang="en-US" sz="14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D1E978-7C56-4E13-1CAF-1834470D61C7}"/>
                </a:ext>
              </a:extLst>
            </p:cNvPr>
            <p:cNvSpPr txBox="1"/>
            <p:nvPr/>
          </p:nvSpPr>
          <p:spPr>
            <a:xfrm>
              <a:off x="2627088" y="3009538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acetyl-CoA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06D63AF-A743-DDC8-4B70-8A005B5BDB23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961643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1F6D4F0-08DA-A8A9-C655-D6B6F19D5B13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1515641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8AFBB7-CEEE-846B-EF6C-CBDC23C9B14B}"/>
                </a:ext>
              </a:extLst>
            </p:cNvPr>
            <p:cNvCxnSpPr>
              <a:cxnSpLocks/>
            </p:cNvCxnSpPr>
            <p:nvPr/>
          </p:nvCxnSpPr>
          <p:spPr>
            <a:xfrm>
              <a:off x="3185644" y="1578020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63B967-6F4E-EB82-C7AE-7569F94BAC6A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2132087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C45810-17E0-0A96-7411-1F40F73CDDCA}"/>
                </a:ext>
              </a:extLst>
            </p:cNvPr>
            <p:cNvCxnSpPr>
              <a:cxnSpLocks/>
            </p:cNvCxnSpPr>
            <p:nvPr/>
          </p:nvCxnSpPr>
          <p:spPr>
            <a:xfrm>
              <a:off x="3185644" y="2194466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7E0851-E7C5-ED34-7B5C-E99B92F1E44E}"/>
                </a:ext>
              </a:extLst>
            </p:cNvPr>
            <p:cNvCxnSpPr>
              <a:cxnSpLocks/>
            </p:cNvCxnSpPr>
            <p:nvPr/>
          </p:nvCxnSpPr>
          <p:spPr>
            <a:xfrm>
              <a:off x="3081987" y="2715662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3D6091-0FF2-715A-F981-28961AC2BA54}"/>
                </a:ext>
              </a:extLst>
            </p:cNvPr>
            <p:cNvSpPr/>
            <p:nvPr/>
          </p:nvSpPr>
          <p:spPr>
            <a:xfrm>
              <a:off x="2417248" y="3374398"/>
              <a:ext cx="1320887" cy="132088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80DA65-2865-EB99-7D1B-48810EC21554}"/>
                </a:ext>
              </a:extLst>
            </p:cNvPr>
            <p:cNvSpPr txBox="1"/>
            <p:nvPr/>
          </p:nvSpPr>
          <p:spPr>
            <a:xfrm>
              <a:off x="2661551" y="4510919"/>
              <a:ext cx="8322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D0D7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succinate</a:t>
              </a:r>
              <a:endParaRPr lang="en-US" sz="1400" dirty="0">
                <a:solidFill>
                  <a:srgbClr val="D0D78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6DACA6C2-1E30-8C2B-D128-F97F18C9CAE9}"/>
                </a:ext>
              </a:extLst>
            </p:cNvPr>
            <p:cNvSpPr/>
            <p:nvPr/>
          </p:nvSpPr>
          <p:spPr>
            <a:xfrm rot="13528002">
              <a:off x="3464721" y="4483684"/>
              <a:ext cx="80108" cy="10952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B2E4209-9C6A-1824-3E45-73E0AE8918ED}"/>
                </a:ext>
              </a:extLst>
            </p:cNvPr>
            <p:cNvSpPr/>
            <p:nvPr/>
          </p:nvSpPr>
          <p:spPr>
            <a:xfrm>
              <a:off x="2936288" y="3252202"/>
              <a:ext cx="249349" cy="131622"/>
            </a:xfrm>
            <a:custGeom>
              <a:avLst/>
              <a:gdLst>
                <a:gd name="connsiteX0" fmla="*/ 0 w 282804"/>
                <a:gd name="connsiteY0" fmla="*/ 0 h 80128"/>
                <a:gd name="connsiteX1" fmla="*/ 155543 w 282804"/>
                <a:gd name="connsiteY1" fmla="*/ 61275 h 80128"/>
                <a:gd name="connsiteX2" fmla="*/ 282804 w 282804"/>
                <a:gd name="connsiteY2" fmla="*/ 80128 h 8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4" h="80128">
                  <a:moveTo>
                    <a:pt x="0" y="0"/>
                  </a:moveTo>
                  <a:cubicBezTo>
                    <a:pt x="54204" y="23960"/>
                    <a:pt x="108409" y="47920"/>
                    <a:pt x="155543" y="61275"/>
                  </a:cubicBezTo>
                  <a:cubicBezTo>
                    <a:pt x="202677" y="74630"/>
                    <a:pt x="260808" y="75415"/>
                    <a:pt x="282804" y="8012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2561FA-0353-9576-AB7D-D2F273B25C9D}"/>
                </a:ext>
              </a:extLst>
            </p:cNvPr>
            <p:cNvSpPr/>
            <p:nvPr/>
          </p:nvSpPr>
          <p:spPr>
            <a:xfrm>
              <a:off x="3522411" y="3556322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F7B12E-39DE-F7A2-B05F-9333670C55F0}"/>
                </a:ext>
              </a:extLst>
            </p:cNvPr>
            <p:cNvSpPr/>
            <p:nvPr/>
          </p:nvSpPr>
          <p:spPr>
            <a:xfrm>
              <a:off x="3675944" y="3859589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F5B480-9C90-9387-20F9-5FB4B410D736}"/>
                </a:ext>
              </a:extLst>
            </p:cNvPr>
            <p:cNvSpPr/>
            <p:nvPr/>
          </p:nvSpPr>
          <p:spPr>
            <a:xfrm>
              <a:off x="3657549" y="4178455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79385A-848D-F8A1-3575-7FFE106313AD}"/>
                </a:ext>
              </a:extLst>
            </p:cNvPr>
            <p:cNvSpPr/>
            <p:nvPr/>
          </p:nvSpPr>
          <p:spPr>
            <a:xfrm>
              <a:off x="2473274" y="4340380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2792DD8-0150-6C9B-95BE-C4161210A81E}"/>
                </a:ext>
              </a:extLst>
            </p:cNvPr>
            <p:cNvSpPr/>
            <p:nvPr/>
          </p:nvSpPr>
          <p:spPr>
            <a:xfrm>
              <a:off x="2374292" y="3909080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483784-06EA-1BE7-4657-94FB6873C869}"/>
                </a:ext>
              </a:extLst>
            </p:cNvPr>
            <p:cNvSpPr/>
            <p:nvPr/>
          </p:nvSpPr>
          <p:spPr>
            <a:xfrm>
              <a:off x="2513434" y="3569364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8BF9ED8-7CD4-7CAC-FA1C-F189566049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4585" y="796611"/>
              <a:ext cx="378477" cy="0"/>
            </a:xfrm>
            <a:prstGeom prst="straightConnector1">
              <a:avLst/>
            </a:prstGeom>
            <a:ln w="28575">
              <a:solidFill>
                <a:srgbClr val="392C8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32A9B8-3CB3-A537-FF64-514BA4396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4967" y="961643"/>
              <a:ext cx="378477" cy="0"/>
            </a:xfrm>
            <a:prstGeom prst="straightConnector1">
              <a:avLst/>
            </a:prstGeom>
            <a:ln w="28575">
              <a:solidFill>
                <a:srgbClr val="46877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797452-28ED-8700-6A22-42599F73D0C0}"/>
                </a:ext>
              </a:extLst>
            </p:cNvPr>
            <p:cNvSpPr txBox="1"/>
            <p:nvPr/>
          </p:nvSpPr>
          <p:spPr>
            <a:xfrm>
              <a:off x="4273062" y="634930"/>
              <a:ext cx="8402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92C8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galactose</a:t>
              </a:r>
              <a:endParaRPr lang="en-US" sz="14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75C3D1-CC81-F577-2035-D2DCC1562563}"/>
                </a:ext>
              </a:extLst>
            </p:cNvPr>
            <p:cNvSpPr txBox="1"/>
            <p:nvPr/>
          </p:nvSpPr>
          <p:spPr>
            <a:xfrm>
              <a:off x="4285894" y="82314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4687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glucose</a:t>
              </a:r>
              <a:endParaRPr lang="en-US" sz="1400" dirty="0">
                <a:solidFill>
                  <a:srgbClr val="4687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45E62C4-B701-88EE-2BBE-8B699C551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4521" y="1350609"/>
              <a:ext cx="378477" cy="0"/>
            </a:xfrm>
            <a:prstGeom prst="straightConnector1">
              <a:avLst/>
            </a:prstGeom>
            <a:ln w="28575">
              <a:solidFill>
                <a:srgbClr val="74B97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A789875-6880-C0DA-0177-98D8E850B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4903" y="1515641"/>
              <a:ext cx="378477" cy="0"/>
            </a:xfrm>
            <a:prstGeom prst="straightConnector1">
              <a:avLst/>
            </a:prstGeom>
            <a:ln w="28575">
              <a:solidFill>
                <a:srgbClr val="5FA77E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09D0E7-B60D-BF3B-873C-B1D2EFFCBD10}"/>
                </a:ext>
              </a:extLst>
            </p:cNvPr>
            <p:cNvSpPr txBox="1"/>
            <p:nvPr/>
          </p:nvSpPr>
          <p:spPr>
            <a:xfrm>
              <a:off x="4332998" y="1188928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4B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mannitol</a:t>
              </a:r>
              <a:endParaRPr lang="en-US" sz="14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737A0D-F094-D060-D69E-E39E48A899DB}"/>
                </a:ext>
              </a:extLst>
            </p:cNvPr>
            <p:cNvSpPr txBox="1"/>
            <p:nvPr/>
          </p:nvSpPr>
          <p:spPr>
            <a:xfrm>
              <a:off x="4345830" y="1377141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4B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sorbitol</a:t>
              </a:r>
              <a:endParaRPr lang="en-US" sz="14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F105CF-1814-E3DF-2D70-211F12891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931" y="1350609"/>
              <a:ext cx="378477" cy="0"/>
            </a:xfrm>
            <a:prstGeom prst="straightConnector1">
              <a:avLst/>
            </a:prstGeom>
            <a:ln w="28575">
              <a:solidFill>
                <a:srgbClr val="51978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2A4BCEE-3822-22EC-84B8-159A5B6D3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0313" y="1515641"/>
              <a:ext cx="378477" cy="0"/>
            </a:xfrm>
            <a:prstGeom prst="straightConnector1">
              <a:avLst/>
            </a:prstGeom>
            <a:ln w="28575">
              <a:solidFill>
                <a:srgbClr val="8EC36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34E4F0-6D94-6C79-A6E4-0075229D870D}"/>
                </a:ext>
              </a:extLst>
            </p:cNvPr>
            <p:cNvSpPr txBox="1"/>
            <p:nvPr/>
          </p:nvSpPr>
          <p:spPr>
            <a:xfrm>
              <a:off x="1099812" y="1188928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197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fructose</a:t>
              </a:r>
              <a:endParaRPr lang="en-US" sz="1400" dirty="0">
                <a:solidFill>
                  <a:srgbClr val="5197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72B8F6-0F74-8396-E151-8CDC98F4E908}"/>
                </a:ext>
              </a:extLst>
            </p:cNvPr>
            <p:cNvSpPr txBox="1"/>
            <p:nvPr/>
          </p:nvSpPr>
          <p:spPr>
            <a:xfrm>
              <a:off x="808483" y="1377141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8EC3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glucosamine</a:t>
              </a:r>
              <a:endParaRPr lang="en-US" sz="1400" dirty="0">
                <a:solidFill>
                  <a:srgbClr val="8EC3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D09070-B020-F147-A53B-2FDD076DF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625" y="2045026"/>
              <a:ext cx="378477" cy="0"/>
            </a:xfrm>
            <a:prstGeom prst="straightConnector1">
              <a:avLst/>
            </a:prstGeom>
            <a:ln w="28575">
              <a:solidFill>
                <a:srgbClr val="B0CB6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3EA886A-0B80-5367-A4ED-157B9C1FD8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1007" y="2210058"/>
              <a:ext cx="378477" cy="0"/>
            </a:xfrm>
            <a:prstGeom prst="straightConnector1">
              <a:avLst/>
            </a:prstGeom>
            <a:ln w="28575">
              <a:solidFill>
                <a:srgbClr val="392C8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F16667-4F2D-8EA0-1E91-24A66C22461F}"/>
                </a:ext>
              </a:extLst>
            </p:cNvPr>
            <p:cNvSpPr txBox="1"/>
            <p:nvPr/>
          </p:nvSpPr>
          <p:spPr>
            <a:xfrm>
              <a:off x="4519102" y="1883345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B0CB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glycerol</a:t>
              </a:r>
              <a:endParaRPr lang="en-US" sz="1400" dirty="0">
                <a:solidFill>
                  <a:srgbClr val="B0CB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D145C2-8AC5-C417-800D-51C8AD440A1C}"/>
                </a:ext>
              </a:extLst>
            </p:cNvPr>
            <p:cNvSpPr txBox="1"/>
            <p:nvPr/>
          </p:nvSpPr>
          <p:spPr>
            <a:xfrm>
              <a:off x="4531934" y="2071558"/>
              <a:ext cx="8483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92C8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gluconate</a:t>
              </a:r>
              <a:endParaRPr lang="en-US" sz="14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C6ECBC5-311D-3D84-7357-0BD7AFAF5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600" y="2029434"/>
              <a:ext cx="378477" cy="0"/>
            </a:xfrm>
            <a:prstGeom prst="straightConnector1">
              <a:avLst/>
            </a:prstGeom>
            <a:ln w="28575">
              <a:solidFill>
                <a:srgbClr val="2C428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93F267-D6C4-4192-D50C-43352948C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82" y="2194466"/>
              <a:ext cx="378477" cy="0"/>
            </a:xfrm>
            <a:prstGeom prst="straightConnector1">
              <a:avLst/>
            </a:prstGeom>
            <a:ln w="28575">
              <a:solidFill>
                <a:srgbClr val="3B797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3F0902-9A2A-C7AF-2039-B9F4245C5EBA}"/>
                </a:ext>
              </a:extLst>
            </p:cNvPr>
            <p:cNvSpPr txBox="1"/>
            <p:nvPr/>
          </p:nvSpPr>
          <p:spPr>
            <a:xfrm>
              <a:off x="1056445" y="1867753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2C42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xylose</a:t>
              </a:r>
              <a:endParaRPr lang="en-US" sz="1400" dirty="0">
                <a:solidFill>
                  <a:srgbClr val="2C428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402171-A370-5D52-9EA2-BD1E5FF9319E}"/>
                </a:ext>
              </a:extLst>
            </p:cNvPr>
            <p:cNvSpPr txBox="1"/>
            <p:nvPr/>
          </p:nvSpPr>
          <p:spPr>
            <a:xfrm>
              <a:off x="1051657" y="2070261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B79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ribose</a:t>
              </a:r>
              <a:endParaRPr lang="en-US" sz="14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08A121-E17A-CFEC-2DDC-AFB744FC9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874" y="2557917"/>
              <a:ext cx="378477" cy="0"/>
            </a:xfrm>
            <a:prstGeom prst="straightConnector1">
              <a:avLst/>
            </a:prstGeom>
            <a:ln w="28575">
              <a:solidFill>
                <a:srgbClr val="1D518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4F98A6-AC50-13F7-C925-A27A19EE8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256" y="2722949"/>
              <a:ext cx="378477" cy="0"/>
            </a:xfrm>
            <a:prstGeom prst="straightConnector1">
              <a:avLst/>
            </a:prstGeom>
            <a:ln w="28575">
              <a:solidFill>
                <a:srgbClr val="235F7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52CBFA-82CD-12F8-D1E9-B3A2562D1BB6}"/>
                </a:ext>
              </a:extLst>
            </p:cNvPr>
            <p:cNvSpPr txBox="1"/>
            <p:nvPr/>
          </p:nvSpPr>
          <p:spPr>
            <a:xfrm>
              <a:off x="3920350" y="2396236"/>
              <a:ext cx="841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D51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L-alanine</a:t>
              </a:r>
              <a:endParaRPr lang="en-US" sz="1400" dirty="0">
                <a:solidFill>
                  <a:srgbClr val="1D518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49BE04-0EE5-3450-895C-62168E287C66}"/>
                </a:ext>
              </a:extLst>
            </p:cNvPr>
            <p:cNvSpPr txBox="1"/>
            <p:nvPr/>
          </p:nvSpPr>
          <p:spPr>
            <a:xfrm>
              <a:off x="3933183" y="2584449"/>
              <a:ext cx="84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5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lactate</a:t>
              </a:r>
              <a:endParaRPr lang="en-US" sz="1400" dirty="0">
                <a:solidFill>
                  <a:srgbClr val="235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32F936-591E-FCBB-EED4-B0DD1DA2B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7746" y="2598662"/>
              <a:ext cx="378477" cy="0"/>
            </a:xfrm>
            <a:prstGeom prst="straightConnector1">
              <a:avLst/>
            </a:prstGeom>
            <a:ln w="28575">
              <a:solidFill>
                <a:srgbClr val="326C7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DB7552C-AD4E-02D6-1F63-2F630FE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0804" y="3166756"/>
              <a:ext cx="378477" cy="0"/>
            </a:xfrm>
            <a:prstGeom prst="straightConnector1">
              <a:avLst/>
            </a:prstGeom>
            <a:ln w="28575">
              <a:solidFill>
                <a:srgbClr val="F1E6A6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D480ED-11B3-2BB0-590F-EC809B37C930}"/>
                </a:ext>
              </a:extLst>
            </p:cNvPr>
            <p:cNvSpPr txBox="1"/>
            <p:nvPr/>
          </p:nvSpPr>
          <p:spPr>
            <a:xfrm>
              <a:off x="1588981" y="3022238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1E6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acetate</a:t>
              </a:r>
              <a:endParaRPr lang="en-US" sz="1400" dirty="0">
                <a:solidFill>
                  <a:srgbClr val="F1E6A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AED5652-2284-A3C3-81AA-39F2E8CB2205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0" y="4227946"/>
              <a:ext cx="0" cy="306576"/>
            </a:xfrm>
            <a:prstGeom prst="straightConnector1">
              <a:avLst/>
            </a:prstGeom>
            <a:ln w="28575">
              <a:solidFill>
                <a:srgbClr val="D0D78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49C3EA0-A834-C3D7-C77E-1BD1945D7653}"/>
              </a:ext>
            </a:extLst>
          </p:cNvPr>
          <p:cNvSpPr txBox="1"/>
          <p:nvPr/>
        </p:nvSpPr>
        <p:spPr>
          <a:xfrm>
            <a:off x="400999" y="294222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D3620F-F1EE-060C-7598-AD4174841F98}"/>
              </a:ext>
            </a:extLst>
          </p:cNvPr>
          <p:cNvSpPr txBox="1"/>
          <p:nvPr/>
        </p:nvSpPr>
        <p:spPr>
          <a:xfrm>
            <a:off x="5443714" y="29151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B7BCAD6-3CF8-EEF2-3EB4-C6164B9D6206}"/>
              </a:ext>
            </a:extLst>
          </p:cNvPr>
          <p:cNvCxnSpPr>
            <a:cxnSpLocks/>
          </p:cNvCxnSpPr>
          <p:nvPr/>
        </p:nvCxnSpPr>
        <p:spPr>
          <a:xfrm rot="5400000">
            <a:off x="1990461" y="631901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816752-A146-08C9-F56F-41D8EAB6068A}"/>
              </a:ext>
            </a:extLst>
          </p:cNvPr>
          <p:cNvCxnSpPr>
            <a:cxnSpLocks/>
          </p:cNvCxnSpPr>
          <p:nvPr/>
        </p:nvCxnSpPr>
        <p:spPr>
          <a:xfrm rot="5400000">
            <a:off x="2098411" y="720784"/>
            <a:ext cx="0" cy="306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1A49FC3-5C40-0F3F-0963-CCEEB50786C9}"/>
              </a:ext>
            </a:extLst>
          </p:cNvPr>
          <p:cNvSpPr txBox="1"/>
          <p:nvPr/>
        </p:nvSpPr>
        <p:spPr>
          <a:xfrm>
            <a:off x="833634" y="70353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glucaric acid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8B761BF-9670-A4F2-5E98-2056739A6A3D}"/>
              </a:ext>
            </a:extLst>
          </p:cNvPr>
          <p:cNvSpPr txBox="1"/>
          <p:nvPr/>
        </p:nvSpPr>
        <p:spPr>
          <a:xfrm>
            <a:off x="384122" y="6904559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1CCC25-6D3C-18EF-8944-EB413B19F1AE}"/>
              </a:ext>
            </a:extLst>
          </p:cNvPr>
          <p:cNvSpPr txBox="1"/>
          <p:nvPr/>
        </p:nvSpPr>
        <p:spPr>
          <a:xfrm>
            <a:off x="400999" y="4887934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AFAB9A-7BDD-07B9-4CCA-715C19CB9EF8}"/>
              </a:ext>
            </a:extLst>
          </p:cNvPr>
          <p:cNvSpPr txBox="1"/>
          <p:nvPr/>
        </p:nvSpPr>
        <p:spPr>
          <a:xfrm>
            <a:off x="5443714" y="690359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53A484-824F-0AA5-E0A5-DD1A6B74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4" y="5352703"/>
            <a:ext cx="10613050" cy="148241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BC223DB-867D-4D38-D648-36CA7A61A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33" y="7365261"/>
            <a:ext cx="1228572" cy="316842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0103B41-26B1-4655-E852-BBB4B54A8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54" y="7609549"/>
            <a:ext cx="3115680" cy="249769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63781F3-10A1-8ECB-9A61-0232D458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198" y="7328133"/>
            <a:ext cx="5595486" cy="32055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B0AC2A2-6600-B463-6E27-99F4CBE2A5F1}"/>
              </a:ext>
            </a:extLst>
          </p:cNvPr>
          <p:cNvCxnSpPr>
            <a:cxnSpLocks/>
          </p:cNvCxnSpPr>
          <p:nvPr/>
        </p:nvCxnSpPr>
        <p:spPr>
          <a:xfrm flipV="1">
            <a:off x="3820285" y="7582703"/>
            <a:ext cx="218596" cy="11798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9B6B04-65D6-BD2D-E64E-116A46EFFC83}"/>
              </a:ext>
            </a:extLst>
          </p:cNvPr>
          <p:cNvCxnSpPr>
            <a:cxnSpLocks/>
          </p:cNvCxnSpPr>
          <p:nvPr/>
        </p:nvCxnSpPr>
        <p:spPr>
          <a:xfrm>
            <a:off x="3820285" y="8979975"/>
            <a:ext cx="218596" cy="1482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close-up of a graph&#10;&#10;Description automatically generated">
            <a:extLst>
              <a:ext uri="{FF2B5EF4-FFF2-40B4-BE49-F238E27FC236}">
                <a16:creationId xmlns:a16="http://schemas.microsoft.com/office/drawing/2014/main" id="{BD53D6CD-2D75-109F-ED42-BC9A84F50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198" y="684644"/>
            <a:ext cx="5594886" cy="40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9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AD8091-5276-EF65-E950-769DDE5AF284}"/>
              </a:ext>
            </a:extLst>
          </p:cNvPr>
          <p:cNvGrpSpPr/>
          <p:nvPr/>
        </p:nvGrpSpPr>
        <p:grpSpPr>
          <a:xfrm>
            <a:off x="808483" y="479685"/>
            <a:ext cx="4571760" cy="4152988"/>
            <a:chOff x="808483" y="634930"/>
            <a:chExt cx="4571760" cy="41529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1BA7B7-4861-5788-E060-56378CCE92BF}"/>
                </a:ext>
              </a:extLst>
            </p:cNvPr>
            <p:cNvSpPr txBox="1"/>
            <p:nvPr/>
          </p:nvSpPr>
          <p:spPr>
            <a:xfrm>
              <a:off x="2270422" y="684644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820394-35F8-F1BB-DDBE-1F8C4BB25D62}"/>
                </a:ext>
              </a:extLst>
            </p:cNvPr>
            <p:cNvSpPr txBox="1"/>
            <p:nvPr/>
          </p:nvSpPr>
          <p:spPr>
            <a:xfrm>
              <a:off x="2260804" y="1238642"/>
              <a:ext cx="16337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fructose-6-phosphate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F82107-E3E4-AFC6-AE36-0C971C40BC50}"/>
                </a:ext>
              </a:extLst>
            </p:cNvPr>
            <p:cNvSpPr txBox="1"/>
            <p:nvPr/>
          </p:nvSpPr>
          <p:spPr>
            <a:xfrm>
              <a:off x="2019552" y="1885717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glyceraldehyde-3-phosphate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B30885-A321-DB31-EEF5-BC9F1642EABD}"/>
                </a:ext>
              </a:extLst>
            </p:cNvPr>
            <p:cNvSpPr txBox="1"/>
            <p:nvPr/>
          </p:nvSpPr>
          <p:spPr>
            <a:xfrm>
              <a:off x="2691209" y="2438663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B79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pyruvate</a:t>
              </a:r>
              <a:endParaRPr lang="en-US" sz="14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720E1D-4DF1-9CD2-E3C6-2CAF1FE40760}"/>
                </a:ext>
              </a:extLst>
            </p:cNvPr>
            <p:cNvSpPr txBox="1"/>
            <p:nvPr/>
          </p:nvSpPr>
          <p:spPr>
            <a:xfrm>
              <a:off x="2627088" y="3009538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acetyl-CoA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4AE03F-8F80-9158-14F1-AE445C106636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961643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E96AEE-E142-0C42-2DCD-6E0BAFCC1874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1515641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323CD60-7AD1-A548-C07F-BFF491E1A002}"/>
                </a:ext>
              </a:extLst>
            </p:cNvPr>
            <p:cNvCxnSpPr>
              <a:cxnSpLocks/>
            </p:cNvCxnSpPr>
            <p:nvPr/>
          </p:nvCxnSpPr>
          <p:spPr>
            <a:xfrm>
              <a:off x="3185644" y="1578020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94D1E4-C8CD-F316-149E-B2A4C8DBF382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4" y="2132087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AFFAAF-46CA-1182-8522-8BABB89330BE}"/>
                </a:ext>
              </a:extLst>
            </p:cNvPr>
            <p:cNvCxnSpPr>
              <a:cxnSpLocks/>
            </p:cNvCxnSpPr>
            <p:nvPr/>
          </p:nvCxnSpPr>
          <p:spPr>
            <a:xfrm>
              <a:off x="3185644" y="2194466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00C88C-A43B-3BDA-B39E-B81B5126AFF3}"/>
                </a:ext>
              </a:extLst>
            </p:cNvPr>
            <p:cNvCxnSpPr>
              <a:cxnSpLocks/>
            </p:cNvCxnSpPr>
            <p:nvPr/>
          </p:nvCxnSpPr>
          <p:spPr>
            <a:xfrm>
              <a:off x="3081987" y="2715662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93D70A-9A3E-9CEF-380E-875DD759BF96}"/>
                </a:ext>
              </a:extLst>
            </p:cNvPr>
            <p:cNvSpPr/>
            <p:nvPr/>
          </p:nvSpPr>
          <p:spPr>
            <a:xfrm>
              <a:off x="2417248" y="3374398"/>
              <a:ext cx="1320887" cy="132088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C181EE-E1B9-5038-ACE1-373FC9E6BCF3}"/>
                </a:ext>
              </a:extLst>
            </p:cNvPr>
            <p:cNvSpPr txBox="1"/>
            <p:nvPr/>
          </p:nvSpPr>
          <p:spPr>
            <a:xfrm>
              <a:off x="2661551" y="4510919"/>
              <a:ext cx="8322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D0D7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succinate</a:t>
              </a:r>
              <a:endParaRPr lang="en-US" sz="1400" dirty="0">
                <a:solidFill>
                  <a:srgbClr val="D0D78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0AB2153-6BDF-C037-8569-5D304638B309}"/>
                </a:ext>
              </a:extLst>
            </p:cNvPr>
            <p:cNvSpPr/>
            <p:nvPr/>
          </p:nvSpPr>
          <p:spPr>
            <a:xfrm rot="13528002">
              <a:off x="3464721" y="4483684"/>
              <a:ext cx="80108" cy="10952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1BBC02B-3434-144F-8160-164ED61D69FA}"/>
                </a:ext>
              </a:extLst>
            </p:cNvPr>
            <p:cNvSpPr/>
            <p:nvPr/>
          </p:nvSpPr>
          <p:spPr>
            <a:xfrm>
              <a:off x="2936288" y="3252202"/>
              <a:ext cx="249349" cy="131622"/>
            </a:xfrm>
            <a:custGeom>
              <a:avLst/>
              <a:gdLst>
                <a:gd name="connsiteX0" fmla="*/ 0 w 282804"/>
                <a:gd name="connsiteY0" fmla="*/ 0 h 80128"/>
                <a:gd name="connsiteX1" fmla="*/ 155543 w 282804"/>
                <a:gd name="connsiteY1" fmla="*/ 61275 h 80128"/>
                <a:gd name="connsiteX2" fmla="*/ 282804 w 282804"/>
                <a:gd name="connsiteY2" fmla="*/ 80128 h 8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04" h="80128">
                  <a:moveTo>
                    <a:pt x="0" y="0"/>
                  </a:moveTo>
                  <a:cubicBezTo>
                    <a:pt x="54204" y="23960"/>
                    <a:pt x="108409" y="47920"/>
                    <a:pt x="155543" y="61275"/>
                  </a:cubicBezTo>
                  <a:cubicBezTo>
                    <a:pt x="202677" y="74630"/>
                    <a:pt x="260808" y="75415"/>
                    <a:pt x="282804" y="8012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EC0258-817E-5927-1A53-BDCE84361E94}"/>
                </a:ext>
              </a:extLst>
            </p:cNvPr>
            <p:cNvSpPr/>
            <p:nvPr/>
          </p:nvSpPr>
          <p:spPr>
            <a:xfrm>
              <a:off x="3522411" y="3556322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6871E6A-2FDD-3613-58AA-CC50872169D0}"/>
                </a:ext>
              </a:extLst>
            </p:cNvPr>
            <p:cNvSpPr/>
            <p:nvPr/>
          </p:nvSpPr>
          <p:spPr>
            <a:xfrm>
              <a:off x="3675944" y="3859589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5C29E3-93FD-057F-19DF-4148290D60EB}"/>
                </a:ext>
              </a:extLst>
            </p:cNvPr>
            <p:cNvSpPr/>
            <p:nvPr/>
          </p:nvSpPr>
          <p:spPr>
            <a:xfrm>
              <a:off x="3657549" y="4178455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05E0F5-E7A9-2988-D8C2-D77A0D7817D6}"/>
                </a:ext>
              </a:extLst>
            </p:cNvPr>
            <p:cNvSpPr/>
            <p:nvPr/>
          </p:nvSpPr>
          <p:spPr>
            <a:xfrm>
              <a:off x="2473274" y="4340380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45A680-6523-4F11-351E-3C23EC84F96B}"/>
                </a:ext>
              </a:extLst>
            </p:cNvPr>
            <p:cNvSpPr/>
            <p:nvPr/>
          </p:nvSpPr>
          <p:spPr>
            <a:xfrm>
              <a:off x="2374292" y="3909080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59B209-0FCD-98CD-92DD-EFCAEE31A3A0}"/>
                </a:ext>
              </a:extLst>
            </p:cNvPr>
            <p:cNvSpPr/>
            <p:nvPr/>
          </p:nvSpPr>
          <p:spPr>
            <a:xfrm>
              <a:off x="2513434" y="3569364"/>
              <a:ext cx="98982" cy="9898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C18FCE-F250-C4CF-E4AA-031555454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4585" y="796611"/>
              <a:ext cx="378477" cy="0"/>
            </a:xfrm>
            <a:prstGeom prst="straightConnector1">
              <a:avLst/>
            </a:prstGeom>
            <a:ln w="28575">
              <a:solidFill>
                <a:srgbClr val="392C8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0FCECD-FF5E-5D40-3DF7-DDB65BB5F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4967" y="961643"/>
              <a:ext cx="378477" cy="0"/>
            </a:xfrm>
            <a:prstGeom prst="straightConnector1">
              <a:avLst/>
            </a:prstGeom>
            <a:ln w="28575">
              <a:solidFill>
                <a:srgbClr val="46877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CEA805-22FA-260D-B909-B766632690DE}"/>
                </a:ext>
              </a:extLst>
            </p:cNvPr>
            <p:cNvSpPr txBox="1"/>
            <p:nvPr/>
          </p:nvSpPr>
          <p:spPr>
            <a:xfrm>
              <a:off x="4273062" y="634930"/>
              <a:ext cx="8402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92C8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galactose</a:t>
              </a:r>
              <a:endParaRPr lang="en-US" sz="14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040ABD-4EB5-026D-AE28-BB6D36DB8F3A}"/>
                </a:ext>
              </a:extLst>
            </p:cNvPr>
            <p:cNvSpPr txBox="1"/>
            <p:nvPr/>
          </p:nvSpPr>
          <p:spPr>
            <a:xfrm>
              <a:off x="4285894" y="82314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4687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glucose</a:t>
              </a:r>
              <a:endParaRPr lang="en-US" sz="1400" dirty="0">
                <a:solidFill>
                  <a:srgbClr val="4687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9E84646-2803-E270-59E5-78D4AB60E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4521" y="1350609"/>
              <a:ext cx="378477" cy="0"/>
            </a:xfrm>
            <a:prstGeom prst="straightConnector1">
              <a:avLst/>
            </a:prstGeom>
            <a:ln w="28575">
              <a:solidFill>
                <a:srgbClr val="74B97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515DDD-A18D-DE11-66C8-A958CB57B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4903" y="1515641"/>
              <a:ext cx="378477" cy="0"/>
            </a:xfrm>
            <a:prstGeom prst="straightConnector1">
              <a:avLst/>
            </a:prstGeom>
            <a:ln w="28575">
              <a:solidFill>
                <a:srgbClr val="5FA77E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29882C-C358-B1C7-0068-970535472C81}"/>
                </a:ext>
              </a:extLst>
            </p:cNvPr>
            <p:cNvSpPr txBox="1"/>
            <p:nvPr/>
          </p:nvSpPr>
          <p:spPr>
            <a:xfrm>
              <a:off x="4332998" y="1188928"/>
              <a:ext cx="7633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4B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mannitol</a:t>
              </a:r>
              <a:endParaRPr lang="en-US" sz="14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432683-BDDB-A362-6E98-E7340F81A393}"/>
                </a:ext>
              </a:extLst>
            </p:cNvPr>
            <p:cNvSpPr txBox="1"/>
            <p:nvPr/>
          </p:nvSpPr>
          <p:spPr>
            <a:xfrm>
              <a:off x="4345830" y="1377141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4B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sorbitol</a:t>
              </a:r>
              <a:endParaRPr lang="en-US" sz="1400" dirty="0">
                <a:solidFill>
                  <a:srgbClr val="74B97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16E5B7E-88D9-4499-AC89-61936BDC9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9931" y="1350609"/>
              <a:ext cx="378477" cy="0"/>
            </a:xfrm>
            <a:prstGeom prst="straightConnector1">
              <a:avLst/>
            </a:prstGeom>
            <a:ln w="28575">
              <a:solidFill>
                <a:srgbClr val="51978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39320E7-1AA9-A68E-6659-97590A5E3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0313" y="1515641"/>
              <a:ext cx="378477" cy="0"/>
            </a:xfrm>
            <a:prstGeom prst="straightConnector1">
              <a:avLst/>
            </a:prstGeom>
            <a:ln w="28575">
              <a:solidFill>
                <a:srgbClr val="8EC36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C44458-016D-7346-87DB-29FF43827E6C}"/>
                </a:ext>
              </a:extLst>
            </p:cNvPr>
            <p:cNvSpPr txBox="1"/>
            <p:nvPr/>
          </p:nvSpPr>
          <p:spPr>
            <a:xfrm>
              <a:off x="1099812" y="1188928"/>
              <a:ext cx="73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5197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fructose</a:t>
              </a:r>
              <a:endParaRPr lang="en-US" sz="1400" dirty="0">
                <a:solidFill>
                  <a:srgbClr val="51978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B7C0E1-928C-9A4A-6F6E-2F94ACF9382B}"/>
                </a:ext>
              </a:extLst>
            </p:cNvPr>
            <p:cNvSpPr txBox="1"/>
            <p:nvPr/>
          </p:nvSpPr>
          <p:spPr>
            <a:xfrm>
              <a:off x="808483" y="1377141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8EC3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glucosamine</a:t>
              </a:r>
              <a:endParaRPr lang="en-US" sz="1400" dirty="0">
                <a:solidFill>
                  <a:srgbClr val="8EC3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9F67F94-A07F-C186-9B23-0C8907D98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625" y="2045026"/>
              <a:ext cx="378477" cy="0"/>
            </a:xfrm>
            <a:prstGeom prst="straightConnector1">
              <a:avLst/>
            </a:prstGeom>
            <a:ln w="28575">
              <a:solidFill>
                <a:srgbClr val="B0CB6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1A23E20-E2AB-4848-BC2D-4E0414D4D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1007" y="2210058"/>
              <a:ext cx="378477" cy="0"/>
            </a:xfrm>
            <a:prstGeom prst="straightConnector1">
              <a:avLst/>
            </a:prstGeom>
            <a:ln w="28575">
              <a:solidFill>
                <a:srgbClr val="392C89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EFA966-98AC-2F3D-BA73-CB18AC805F1A}"/>
                </a:ext>
              </a:extLst>
            </p:cNvPr>
            <p:cNvSpPr txBox="1"/>
            <p:nvPr/>
          </p:nvSpPr>
          <p:spPr>
            <a:xfrm>
              <a:off x="4519102" y="1883345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B0CB6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glycerol</a:t>
              </a:r>
              <a:endParaRPr lang="en-US" sz="1400" dirty="0">
                <a:solidFill>
                  <a:srgbClr val="B0CB6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DBB330-A892-CADC-D841-0EE6BBFEEBC2}"/>
                </a:ext>
              </a:extLst>
            </p:cNvPr>
            <p:cNvSpPr txBox="1"/>
            <p:nvPr/>
          </p:nvSpPr>
          <p:spPr>
            <a:xfrm>
              <a:off x="4531934" y="2071558"/>
              <a:ext cx="8483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92C8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gluconate</a:t>
              </a:r>
              <a:endParaRPr lang="en-US" sz="14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518C96E-E81A-511C-654B-8EE2680E9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600" y="2029434"/>
              <a:ext cx="378477" cy="0"/>
            </a:xfrm>
            <a:prstGeom prst="straightConnector1">
              <a:avLst/>
            </a:prstGeom>
            <a:ln w="28575">
              <a:solidFill>
                <a:srgbClr val="2C428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494254-03C8-980D-F630-45ED8784D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82" y="2194466"/>
              <a:ext cx="378477" cy="0"/>
            </a:xfrm>
            <a:prstGeom prst="straightConnector1">
              <a:avLst/>
            </a:prstGeom>
            <a:ln w="28575">
              <a:solidFill>
                <a:srgbClr val="3B797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17E9365-4C16-7D47-65D7-6D5BC1D82936}"/>
                </a:ext>
              </a:extLst>
            </p:cNvPr>
            <p:cNvSpPr txBox="1"/>
            <p:nvPr/>
          </p:nvSpPr>
          <p:spPr>
            <a:xfrm>
              <a:off x="1056445" y="1867753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2C428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xylose</a:t>
              </a:r>
              <a:endParaRPr lang="en-US" sz="1400" dirty="0">
                <a:solidFill>
                  <a:srgbClr val="2C428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D0C300-CCAF-CC5F-E9E0-2484AE09F309}"/>
                </a:ext>
              </a:extLst>
            </p:cNvPr>
            <p:cNvSpPr txBox="1"/>
            <p:nvPr/>
          </p:nvSpPr>
          <p:spPr>
            <a:xfrm>
              <a:off x="1051657" y="2070261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3B797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ribose</a:t>
              </a:r>
              <a:endParaRPr lang="en-US" sz="1400" dirty="0">
                <a:solidFill>
                  <a:srgbClr val="3B797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9286CDE-C7AE-FE38-2724-C1AE8F533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874" y="2557917"/>
              <a:ext cx="378477" cy="0"/>
            </a:xfrm>
            <a:prstGeom prst="straightConnector1">
              <a:avLst/>
            </a:prstGeom>
            <a:ln w="28575">
              <a:solidFill>
                <a:srgbClr val="1D518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3997AC-B588-889F-7FC1-C22FC1F64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2256" y="2722949"/>
              <a:ext cx="378477" cy="0"/>
            </a:xfrm>
            <a:prstGeom prst="straightConnector1">
              <a:avLst/>
            </a:prstGeom>
            <a:ln w="28575">
              <a:solidFill>
                <a:srgbClr val="235F7F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078E1C-5075-F564-E1A6-8440C56B9785}"/>
                </a:ext>
              </a:extLst>
            </p:cNvPr>
            <p:cNvSpPr txBox="1"/>
            <p:nvPr/>
          </p:nvSpPr>
          <p:spPr>
            <a:xfrm>
              <a:off x="3920350" y="2396236"/>
              <a:ext cx="841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D51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L-alanine</a:t>
              </a:r>
              <a:endParaRPr lang="en-US" sz="1400" dirty="0">
                <a:solidFill>
                  <a:srgbClr val="1D518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96165E-9CCE-23AD-7B94-01460DEFCBF2}"/>
                </a:ext>
              </a:extLst>
            </p:cNvPr>
            <p:cNvSpPr txBox="1"/>
            <p:nvPr/>
          </p:nvSpPr>
          <p:spPr>
            <a:xfrm>
              <a:off x="3933183" y="2584449"/>
              <a:ext cx="84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235F7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lactate</a:t>
              </a:r>
              <a:endParaRPr lang="en-US" sz="1400" dirty="0">
                <a:solidFill>
                  <a:srgbClr val="235F7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2E0577B-BD5D-18A6-E424-7CC23BFCB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7746" y="2598662"/>
              <a:ext cx="378477" cy="0"/>
            </a:xfrm>
            <a:prstGeom prst="straightConnector1">
              <a:avLst/>
            </a:prstGeom>
            <a:ln w="28575">
              <a:solidFill>
                <a:srgbClr val="326C7D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3A22764-A538-0BED-B8C1-4F894DE38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0804" y="3166756"/>
              <a:ext cx="378477" cy="0"/>
            </a:xfrm>
            <a:prstGeom prst="straightConnector1">
              <a:avLst/>
            </a:prstGeom>
            <a:ln w="28575">
              <a:solidFill>
                <a:srgbClr val="F1E6A6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E611AC-ACF9-6808-308D-CDDEC595F4EA}"/>
                </a:ext>
              </a:extLst>
            </p:cNvPr>
            <p:cNvSpPr txBox="1"/>
            <p:nvPr/>
          </p:nvSpPr>
          <p:spPr>
            <a:xfrm>
              <a:off x="1588981" y="3022238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1E6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acetate</a:t>
              </a:r>
              <a:endParaRPr lang="en-US" sz="1400" dirty="0">
                <a:solidFill>
                  <a:srgbClr val="F1E6A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080D77D-911A-0F4B-4EA6-FD227322716A}"/>
                </a:ext>
              </a:extLst>
            </p:cNvPr>
            <p:cNvCxnSpPr>
              <a:cxnSpLocks/>
            </p:cNvCxnSpPr>
            <p:nvPr/>
          </p:nvCxnSpPr>
          <p:spPr>
            <a:xfrm>
              <a:off x="3077690" y="4227946"/>
              <a:ext cx="0" cy="306576"/>
            </a:xfrm>
            <a:prstGeom prst="straightConnector1">
              <a:avLst/>
            </a:prstGeom>
            <a:ln w="28575">
              <a:solidFill>
                <a:srgbClr val="D0D784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A391A2-948F-4635-1B0F-AAC88FA3CA1B}"/>
              </a:ext>
            </a:extLst>
          </p:cNvPr>
          <p:cNvSpPr txBox="1"/>
          <p:nvPr/>
        </p:nvSpPr>
        <p:spPr>
          <a:xfrm>
            <a:off x="400999" y="-4228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414591-B0C8-8921-7FF3-383006C895EF}"/>
              </a:ext>
            </a:extLst>
          </p:cNvPr>
          <p:cNvSpPr txBox="1"/>
          <p:nvPr/>
        </p:nvSpPr>
        <p:spPr>
          <a:xfrm>
            <a:off x="5443714" y="-69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64CA8D-CD9A-C723-2B35-991ABD57758E}"/>
              </a:ext>
            </a:extLst>
          </p:cNvPr>
          <p:cNvSpPr txBox="1"/>
          <p:nvPr/>
        </p:nvSpPr>
        <p:spPr>
          <a:xfrm>
            <a:off x="384122" y="6903260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5BFBF9-0527-0E68-9E59-10F92EE5876A}"/>
              </a:ext>
            </a:extLst>
          </p:cNvPr>
          <p:cNvSpPr txBox="1"/>
          <p:nvPr/>
        </p:nvSpPr>
        <p:spPr>
          <a:xfrm>
            <a:off x="400999" y="4662978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95E0BB-BC2B-3773-0B56-0E1DC7A074F9}"/>
              </a:ext>
            </a:extLst>
          </p:cNvPr>
          <p:cNvSpPr txBox="1"/>
          <p:nvPr/>
        </p:nvSpPr>
        <p:spPr>
          <a:xfrm>
            <a:off x="4509484" y="6903260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094D8DE-E4A9-B92F-408A-234ABB61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1198" y="479685"/>
            <a:ext cx="5594886" cy="399634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C27B5CF-4EBF-0706-F5E4-523536E99DD6}"/>
              </a:ext>
            </a:extLst>
          </p:cNvPr>
          <p:cNvSpPr txBox="1"/>
          <p:nvPr/>
        </p:nvSpPr>
        <p:spPr>
          <a:xfrm>
            <a:off x="4410502" y="4662978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EEF22EC-0550-5B4C-A1A0-EAF8929F4106}"/>
              </a:ext>
            </a:extLst>
          </p:cNvPr>
          <p:cNvCxnSpPr>
            <a:cxnSpLocks/>
          </p:cNvCxnSpPr>
          <p:nvPr/>
        </p:nvCxnSpPr>
        <p:spPr>
          <a:xfrm flipH="1">
            <a:off x="1909599" y="688222"/>
            <a:ext cx="37847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3ED0D38-9EFF-82D1-DDB4-548B94DD27EB}"/>
              </a:ext>
            </a:extLst>
          </p:cNvPr>
          <p:cNvSpPr txBox="1"/>
          <p:nvPr/>
        </p:nvSpPr>
        <p:spPr>
          <a:xfrm>
            <a:off x="903109" y="551006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glucaric acid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2753E3-4EAA-FE74-265A-9F0A8533DFE3}"/>
              </a:ext>
            </a:extLst>
          </p:cNvPr>
          <p:cNvSpPr txBox="1"/>
          <p:nvPr/>
        </p:nvSpPr>
        <p:spPr>
          <a:xfrm>
            <a:off x="9096632" y="319172"/>
            <a:ext cx="606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10.3%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36D4D9-7BE0-25FB-D52C-E5B4D1A84E60}"/>
              </a:ext>
            </a:extLst>
          </p:cNvPr>
          <p:cNvSpPr txBox="1"/>
          <p:nvPr/>
        </p:nvSpPr>
        <p:spPr>
          <a:xfrm>
            <a:off x="7795184" y="306791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9.3%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F7BD83-8A9B-747C-6351-CA1FA809D5DE}"/>
              </a:ext>
            </a:extLst>
          </p:cNvPr>
          <p:cNvGrpSpPr/>
          <p:nvPr/>
        </p:nvGrpSpPr>
        <p:grpSpPr>
          <a:xfrm>
            <a:off x="4736437" y="4662978"/>
            <a:ext cx="6709646" cy="2073179"/>
            <a:chOff x="4736437" y="4773013"/>
            <a:chExt cx="6709646" cy="2073179"/>
          </a:xfrm>
        </p:grpSpPr>
        <p:pic>
          <p:nvPicPr>
            <p:cNvPr id="2" name="Picture 1" descr="A white and orange background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F8C2EA14-0769-6C56-B0B9-B5B40284D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2" t="10223" b="12008"/>
            <a:stretch/>
          </p:blipFill>
          <p:spPr>
            <a:xfrm>
              <a:off x="5024220" y="5136355"/>
              <a:ext cx="6421863" cy="1504589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E8D512B-6E03-6102-D0C3-26FFB8453547}"/>
                </a:ext>
              </a:extLst>
            </p:cNvPr>
            <p:cNvSpPr txBox="1"/>
            <p:nvPr/>
          </p:nvSpPr>
          <p:spPr>
            <a:xfrm>
              <a:off x="7047924" y="4773013"/>
              <a:ext cx="271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Beta-carotene Dynamics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40B43C-43C4-7856-3473-6DFFDCB39764}"/>
                </a:ext>
              </a:extLst>
            </p:cNvPr>
            <p:cNvSpPr txBox="1"/>
            <p:nvPr/>
          </p:nvSpPr>
          <p:spPr>
            <a:xfrm rot="16200000">
              <a:off x="4290161" y="5664439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Knockouts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34D093F-E8B3-A48A-E70A-96804E8A256B}"/>
                </a:ext>
              </a:extLst>
            </p:cNvPr>
            <p:cNvSpPr txBox="1"/>
            <p:nvPr/>
          </p:nvSpPr>
          <p:spPr>
            <a:xfrm>
              <a:off x="7618881" y="6538415"/>
              <a:ext cx="1227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 (hrs)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00238EB-41A9-5D20-97C8-5E3AE02D2EED}"/>
                </a:ext>
              </a:extLst>
            </p:cNvPr>
            <p:cNvSpPr txBox="1"/>
            <p:nvPr/>
          </p:nvSpPr>
          <p:spPr>
            <a:xfrm rot="5400000">
              <a:off x="10091437" y="5732443"/>
              <a:ext cx="1540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Concentration (mM)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092C770E-C2BF-C6EA-D593-7C0B5F6441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3" b="2453"/>
          <a:stretch/>
        </p:blipFill>
        <p:spPr>
          <a:xfrm>
            <a:off x="808484" y="6903260"/>
            <a:ext cx="3584742" cy="2424078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4BD89E6-AC08-C7E9-066C-1495AC644BF4}"/>
              </a:ext>
            </a:extLst>
          </p:cNvPr>
          <p:cNvSpPr txBox="1"/>
          <p:nvPr/>
        </p:nvSpPr>
        <p:spPr>
          <a:xfrm rot="5400000">
            <a:off x="3439414" y="7794378"/>
            <a:ext cx="133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Growth defect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8BF7094-D15E-AE67-3851-3A5042661C76}"/>
              </a:ext>
            </a:extLst>
          </p:cNvPr>
          <p:cNvSpPr/>
          <p:nvPr/>
        </p:nvSpPr>
        <p:spPr>
          <a:xfrm>
            <a:off x="3254598" y="7105203"/>
            <a:ext cx="88900" cy="88211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84DB7CE-878B-A13F-9454-C9BA276C56F7}"/>
              </a:ext>
            </a:extLst>
          </p:cNvPr>
          <p:cNvSpPr txBox="1"/>
          <p:nvPr/>
        </p:nvSpPr>
        <p:spPr>
          <a:xfrm>
            <a:off x="3301522" y="6996613"/>
            <a:ext cx="434734" cy="305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7E90D2-D659-BA3D-D16E-29622B2477E6}"/>
              </a:ext>
            </a:extLst>
          </p:cNvPr>
          <p:cNvCxnSpPr>
            <a:cxnSpLocks/>
          </p:cNvCxnSpPr>
          <p:nvPr/>
        </p:nvCxnSpPr>
        <p:spPr>
          <a:xfrm flipV="1">
            <a:off x="8985250" y="479685"/>
            <a:ext cx="188371" cy="32683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F789373-1FB0-EF31-C10E-BE72C5D1ABE0}"/>
              </a:ext>
            </a:extLst>
          </p:cNvPr>
          <p:cNvCxnSpPr>
            <a:cxnSpLocks/>
          </p:cNvCxnSpPr>
          <p:nvPr/>
        </p:nvCxnSpPr>
        <p:spPr>
          <a:xfrm>
            <a:off x="8241725" y="479685"/>
            <a:ext cx="235851" cy="30909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1C5EA0E-2596-EAFA-1A68-9E785E965622}"/>
              </a:ext>
            </a:extLst>
          </p:cNvPr>
          <p:cNvGrpSpPr/>
          <p:nvPr/>
        </p:nvGrpSpPr>
        <p:grpSpPr>
          <a:xfrm>
            <a:off x="995784" y="4662978"/>
            <a:ext cx="3414718" cy="2209768"/>
            <a:chOff x="995784" y="4662978"/>
            <a:chExt cx="3414718" cy="2209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A6FC61-7BBB-461E-51EA-6384D234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995784" y="4886168"/>
              <a:ext cx="3414718" cy="198657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0163748-DABC-938B-06A9-3A48EFDEEB5E}"/>
                </a:ext>
              </a:extLst>
            </p:cNvPr>
            <p:cNvSpPr txBox="1"/>
            <p:nvPr/>
          </p:nvSpPr>
          <p:spPr>
            <a:xfrm>
              <a:off x="3185899" y="5532970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essential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C93EC3E-F963-01EA-8032-A4BAF9E99A32}"/>
                </a:ext>
              </a:extLst>
            </p:cNvPr>
            <p:cNvSpPr txBox="1"/>
            <p:nvPr/>
          </p:nvSpPr>
          <p:spPr>
            <a:xfrm>
              <a:off x="1811315" y="4662978"/>
              <a:ext cx="1168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B006069-2626-6E5B-FAD8-1BBE61D3EFFF}"/>
                </a:ext>
              </a:extLst>
            </p:cNvPr>
            <p:cNvCxnSpPr>
              <a:cxnSpLocks/>
              <a:endCxn id="109" idx="2"/>
            </p:cNvCxnSpPr>
            <p:nvPr/>
          </p:nvCxnSpPr>
          <p:spPr>
            <a:xfrm flipV="1">
              <a:off x="2125101" y="4970755"/>
              <a:ext cx="270669" cy="369324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D585B663-7247-864D-6FEE-974C92D575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33" b="1033"/>
          <a:stretch/>
        </p:blipFill>
        <p:spPr>
          <a:xfrm>
            <a:off x="4916968" y="6903260"/>
            <a:ext cx="6527800" cy="25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2C57E-F8D8-72AD-3E6A-2F57D9EC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36" y="991097"/>
            <a:ext cx="1130300" cy="134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6158F5-36DA-D56A-F28C-D5317834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87" y="1403510"/>
            <a:ext cx="1409700" cy="68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2BFD9-49B7-7E6A-A849-85D00C0568DA}"/>
              </a:ext>
            </a:extLst>
          </p:cNvPr>
          <p:cNvSpPr txBox="1"/>
          <p:nvPr/>
        </p:nvSpPr>
        <p:spPr>
          <a:xfrm>
            <a:off x="4368689" y="80109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ODE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E1481-48EF-3564-274B-AF36D73630BF}"/>
              </a:ext>
            </a:extLst>
          </p:cNvPr>
          <p:cNvSpPr txBox="1"/>
          <p:nvPr/>
        </p:nvSpPr>
        <p:spPr>
          <a:xfrm>
            <a:off x="1557128" y="2305573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FBA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3736D0-0981-8442-BD1F-1873578BB8A0}"/>
              </a:ext>
            </a:extLst>
          </p:cNvPr>
          <p:cNvSpPr txBox="1"/>
          <p:nvPr/>
        </p:nvSpPr>
        <p:spPr>
          <a:xfrm>
            <a:off x="1357911" y="2553560"/>
            <a:ext cx="2788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 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B4909-FF17-3DCD-F6D8-B37253947C45}"/>
              </a:ext>
            </a:extLst>
          </p:cNvPr>
          <p:cNvSpPr txBox="1"/>
          <p:nvPr/>
        </p:nvSpPr>
        <p:spPr>
          <a:xfrm>
            <a:off x="4146172" y="1044747"/>
            <a:ext cx="2788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numerical integration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C1C9C-7BB6-14D2-15D1-7B305393DD48}"/>
              </a:ext>
            </a:extLst>
          </p:cNvPr>
          <p:cNvSpPr txBox="1"/>
          <p:nvPr/>
        </p:nvSpPr>
        <p:spPr>
          <a:xfrm>
            <a:off x="2613109" y="28612"/>
            <a:ext cx="187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boundary fluxes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cell growth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2C3D3-81C4-697B-2BC6-D845BF7BC3B1}"/>
              </a:ext>
            </a:extLst>
          </p:cNvPr>
          <p:cNvSpPr txBox="1"/>
          <p:nvPr/>
        </p:nvSpPr>
        <p:spPr>
          <a:xfrm>
            <a:off x="3141564" y="2815989"/>
            <a:ext cx="1871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internal pathway fluxes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8A75F-F957-76C8-568A-182189E330AC}"/>
              </a:ext>
            </a:extLst>
          </p:cNvPr>
          <p:cNvSpPr txBox="1"/>
          <p:nvPr/>
        </p:nvSpPr>
        <p:spPr>
          <a:xfrm>
            <a:off x="0" y="1366444"/>
            <a:ext cx="1871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genome-scale metabolic flux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A53D9-49D5-F929-9085-12D351013239}"/>
              </a:ext>
            </a:extLst>
          </p:cNvPr>
          <p:cNvSpPr txBox="1"/>
          <p:nvPr/>
        </p:nvSpPr>
        <p:spPr>
          <a:xfrm>
            <a:off x="6058954" y="1258313"/>
            <a:ext cx="2355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local metabolite/ enzyme concentration predictions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1A6C4-EAE2-2D63-1B87-2BCE3730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484" y="659689"/>
            <a:ext cx="13335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BD2D5-4880-B916-1CCF-CA663DA5D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691" y="2058364"/>
            <a:ext cx="2044700" cy="685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FDC44-D16C-34FD-29F4-EB02AD1F0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59" y="2256616"/>
            <a:ext cx="393700" cy="48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E7EE39-D52C-E245-D8B6-ED66AF0DF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4122">
            <a:off x="5978509" y="802656"/>
            <a:ext cx="774700" cy="40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4CECAB-2A4E-BE97-F6D8-CEB3E039BF37}"/>
              </a:ext>
            </a:extLst>
          </p:cNvPr>
          <p:cNvSpPr txBox="1"/>
          <p:nvPr/>
        </p:nvSpPr>
        <p:spPr>
          <a:xfrm>
            <a:off x="1499937" y="2848976"/>
            <a:ext cx="2788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D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lang="en-US" sz="1600" dirty="0">
                <a:solidFill>
                  <a:srgbClr val="ED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87326-B765-9653-4C41-6938DE0E5321}"/>
              </a:ext>
            </a:extLst>
          </p:cNvPr>
          <p:cNvSpPr txBox="1"/>
          <p:nvPr/>
        </p:nvSpPr>
        <p:spPr>
          <a:xfrm>
            <a:off x="4403154" y="498937"/>
            <a:ext cx="2788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BD9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</a:t>
            </a:r>
            <a:r>
              <a:rPr lang="en-GB" sz="1600" dirty="0">
                <a:solidFill>
                  <a:srgbClr val="FBD9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timestep</a:t>
            </a:r>
            <a:endParaRPr lang="en-US" sz="1600" dirty="0">
              <a:solidFill>
                <a:srgbClr val="FBD9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352137-91DE-A789-2654-06F8D4944F94}"/>
              </a:ext>
            </a:extLst>
          </p:cNvPr>
          <p:cNvGrpSpPr/>
          <p:nvPr/>
        </p:nvGrpSpPr>
        <p:grpSpPr>
          <a:xfrm>
            <a:off x="5055144" y="2327488"/>
            <a:ext cx="3701694" cy="1101512"/>
            <a:chOff x="6944062" y="4041800"/>
            <a:chExt cx="3701694" cy="110151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13BD267-9505-D1C3-7327-2EAC8316D815}"/>
                </a:ext>
              </a:extLst>
            </p:cNvPr>
            <p:cNvCxnSpPr>
              <a:cxnSpLocks/>
            </p:cNvCxnSpPr>
            <p:nvPr/>
          </p:nvCxnSpPr>
          <p:spPr>
            <a:xfrm>
              <a:off x="7462870" y="4768479"/>
              <a:ext cx="300186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61662A-5127-C6FE-93C1-862A28FC9878}"/>
                </a:ext>
              </a:extLst>
            </p:cNvPr>
            <p:cNvSpPr txBox="1"/>
            <p:nvPr/>
          </p:nvSpPr>
          <p:spPr>
            <a:xfrm>
              <a:off x="6944062" y="4804758"/>
              <a:ext cx="1871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simulation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463E42A-52E1-F957-DCDD-953C33007F10}"/>
                </a:ext>
              </a:extLst>
            </p:cNvPr>
            <p:cNvCxnSpPr>
              <a:cxnSpLocks/>
            </p:cNvCxnSpPr>
            <p:nvPr/>
          </p:nvCxnSpPr>
          <p:spPr>
            <a:xfrm>
              <a:off x="7489765" y="4429925"/>
              <a:ext cx="0" cy="262429"/>
            </a:xfrm>
            <a:prstGeom prst="line">
              <a:avLst/>
            </a:prstGeom>
            <a:ln w="38100">
              <a:solidFill>
                <a:srgbClr val="EC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096C50-BB85-9286-2263-0A212DE29DCB}"/>
                </a:ext>
              </a:extLst>
            </p:cNvPr>
            <p:cNvCxnSpPr/>
            <p:nvPr/>
          </p:nvCxnSpPr>
          <p:spPr>
            <a:xfrm>
              <a:off x="8299284" y="4429925"/>
              <a:ext cx="0" cy="262429"/>
            </a:xfrm>
            <a:prstGeom prst="line">
              <a:avLst/>
            </a:prstGeom>
            <a:ln w="38100">
              <a:solidFill>
                <a:srgbClr val="EC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2B4A4D2-AAD3-9B06-CE9B-EB920568544E}"/>
                </a:ext>
              </a:extLst>
            </p:cNvPr>
            <p:cNvCxnSpPr>
              <a:cxnSpLocks/>
            </p:cNvCxnSpPr>
            <p:nvPr/>
          </p:nvCxnSpPr>
          <p:spPr>
            <a:xfrm>
              <a:off x="7570717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8C012C-ADD6-3E2F-9AC4-1C7420A530A1}"/>
                </a:ext>
              </a:extLst>
            </p:cNvPr>
            <p:cNvCxnSpPr>
              <a:cxnSpLocks/>
            </p:cNvCxnSpPr>
            <p:nvPr/>
          </p:nvCxnSpPr>
          <p:spPr>
            <a:xfrm>
              <a:off x="7651669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22B940-5C35-48D0-B3C8-172006A0FE2C}"/>
                </a:ext>
              </a:extLst>
            </p:cNvPr>
            <p:cNvCxnSpPr>
              <a:cxnSpLocks/>
            </p:cNvCxnSpPr>
            <p:nvPr/>
          </p:nvCxnSpPr>
          <p:spPr>
            <a:xfrm>
              <a:off x="7732621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0D0A21-D8FB-44A9-CBA1-1C15AF9C95A4}"/>
                </a:ext>
              </a:extLst>
            </p:cNvPr>
            <p:cNvCxnSpPr>
              <a:cxnSpLocks/>
            </p:cNvCxnSpPr>
            <p:nvPr/>
          </p:nvCxnSpPr>
          <p:spPr>
            <a:xfrm>
              <a:off x="7813573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CE91434-FB01-D9C7-92FC-788D6487C9CD}"/>
                </a:ext>
              </a:extLst>
            </p:cNvPr>
            <p:cNvCxnSpPr>
              <a:cxnSpLocks/>
            </p:cNvCxnSpPr>
            <p:nvPr/>
          </p:nvCxnSpPr>
          <p:spPr>
            <a:xfrm>
              <a:off x="7894525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ECBB17-6DF4-3A61-7CB6-7E6C6F7B4FE3}"/>
                </a:ext>
              </a:extLst>
            </p:cNvPr>
            <p:cNvCxnSpPr>
              <a:cxnSpLocks/>
            </p:cNvCxnSpPr>
            <p:nvPr/>
          </p:nvCxnSpPr>
          <p:spPr>
            <a:xfrm>
              <a:off x="7975477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BD4685-2B8C-DE37-BF41-4A1AD58BA3BC}"/>
                </a:ext>
              </a:extLst>
            </p:cNvPr>
            <p:cNvCxnSpPr>
              <a:cxnSpLocks/>
            </p:cNvCxnSpPr>
            <p:nvPr/>
          </p:nvCxnSpPr>
          <p:spPr>
            <a:xfrm>
              <a:off x="8056429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BEEE6E-13E5-EC14-8CCE-18ADB5A210C6}"/>
                </a:ext>
              </a:extLst>
            </p:cNvPr>
            <p:cNvCxnSpPr>
              <a:cxnSpLocks/>
            </p:cNvCxnSpPr>
            <p:nvPr/>
          </p:nvCxnSpPr>
          <p:spPr>
            <a:xfrm>
              <a:off x="8137381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D7368C-C1A2-D4C5-CA58-4688C775E390}"/>
                </a:ext>
              </a:extLst>
            </p:cNvPr>
            <p:cNvCxnSpPr>
              <a:cxnSpLocks/>
            </p:cNvCxnSpPr>
            <p:nvPr/>
          </p:nvCxnSpPr>
          <p:spPr>
            <a:xfrm>
              <a:off x="8218333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FB775E-40AC-3F29-DF37-043FE28DF9C3}"/>
                </a:ext>
              </a:extLst>
            </p:cNvPr>
            <p:cNvCxnSpPr/>
            <p:nvPr/>
          </p:nvCxnSpPr>
          <p:spPr>
            <a:xfrm>
              <a:off x="9110531" y="4429925"/>
              <a:ext cx="0" cy="262429"/>
            </a:xfrm>
            <a:prstGeom prst="line">
              <a:avLst/>
            </a:prstGeom>
            <a:ln w="38100">
              <a:solidFill>
                <a:srgbClr val="EC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AD38FE-71C4-CE07-0A6B-D3242DB1609C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64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079E16-D7B5-6D9A-CFE0-67CAA25FEAF9}"/>
                </a:ext>
              </a:extLst>
            </p:cNvPr>
            <p:cNvCxnSpPr>
              <a:cxnSpLocks/>
            </p:cNvCxnSpPr>
            <p:nvPr/>
          </p:nvCxnSpPr>
          <p:spPr>
            <a:xfrm>
              <a:off x="8462916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2C9A60-C7CA-76A9-8439-483BF99CD47E}"/>
                </a:ext>
              </a:extLst>
            </p:cNvPr>
            <p:cNvCxnSpPr>
              <a:cxnSpLocks/>
            </p:cNvCxnSpPr>
            <p:nvPr/>
          </p:nvCxnSpPr>
          <p:spPr>
            <a:xfrm>
              <a:off x="8543868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2BC77E-42B0-0629-3FD2-54471B888630}"/>
                </a:ext>
              </a:extLst>
            </p:cNvPr>
            <p:cNvCxnSpPr>
              <a:cxnSpLocks/>
            </p:cNvCxnSpPr>
            <p:nvPr/>
          </p:nvCxnSpPr>
          <p:spPr>
            <a:xfrm>
              <a:off x="8624820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E1832D7-D193-7CF9-B004-72E82C5D9F21}"/>
                </a:ext>
              </a:extLst>
            </p:cNvPr>
            <p:cNvCxnSpPr>
              <a:cxnSpLocks/>
            </p:cNvCxnSpPr>
            <p:nvPr/>
          </p:nvCxnSpPr>
          <p:spPr>
            <a:xfrm>
              <a:off x="8705772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3F1EF11-ACDC-3498-1F12-AF8C541ED2D2}"/>
                </a:ext>
              </a:extLst>
            </p:cNvPr>
            <p:cNvCxnSpPr>
              <a:cxnSpLocks/>
            </p:cNvCxnSpPr>
            <p:nvPr/>
          </p:nvCxnSpPr>
          <p:spPr>
            <a:xfrm>
              <a:off x="8786724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5012D8F-AD46-43F0-5EC2-400D7BACFB13}"/>
                </a:ext>
              </a:extLst>
            </p:cNvPr>
            <p:cNvCxnSpPr>
              <a:cxnSpLocks/>
            </p:cNvCxnSpPr>
            <p:nvPr/>
          </p:nvCxnSpPr>
          <p:spPr>
            <a:xfrm>
              <a:off x="8867676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78F627-20B0-0392-CF98-B658A3499416}"/>
                </a:ext>
              </a:extLst>
            </p:cNvPr>
            <p:cNvCxnSpPr>
              <a:cxnSpLocks/>
            </p:cNvCxnSpPr>
            <p:nvPr/>
          </p:nvCxnSpPr>
          <p:spPr>
            <a:xfrm>
              <a:off x="8948628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B39726-6973-4AB3-617A-899A643769B4}"/>
                </a:ext>
              </a:extLst>
            </p:cNvPr>
            <p:cNvCxnSpPr>
              <a:cxnSpLocks/>
            </p:cNvCxnSpPr>
            <p:nvPr/>
          </p:nvCxnSpPr>
          <p:spPr>
            <a:xfrm>
              <a:off x="9029580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C3509E2-7D27-F368-73A8-252EF7FAB9EE}"/>
                </a:ext>
              </a:extLst>
            </p:cNvPr>
            <p:cNvCxnSpPr/>
            <p:nvPr/>
          </p:nvCxnSpPr>
          <p:spPr>
            <a:xfrm>
              <a:off x="9928085" y="4429925"/>
              <a:ext cx="0" cy="262429"/>
            </a:xfrm>
            <a:prstGeom prst="line">
              <a:avLst/>
            </a:prstGeom>
            <a:ln w="38100">
              <a:solidFill>
                <a:srgbClr val="EC53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5E7F1-6999-065E-8C41-B7C3404CEFBC}"/>
                </a:ext>
              </a:extLst>
            </p:cNvPr>
            <p:cNvCxnSpPr>
              <a:cxnSpLocks/>
            </p:cNvCxnSpPr>
            <p:nvPr/>
          </p:nvCxnSpPr>
          <p:spPr>
            <a:xfrm>
              <a:off x="9199518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A4B6A0-6120-C340-0544-4153905750AE}"/>
                </a:ext>
              </a:extLst>
            </p:cNvPr>
            <p:cNvCxnSpPr>
              <a:cxnSpLocks/>
            </p:cNvCxnSpPr>
            <p:nvPr/>
          </p:nvCxnSpPr>
          <p:spPr>
            <a:xfrm>
              <a:off x="9280470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22E244-91CF-89B4-1488-E38365014297}"/>
                </a:ext>
              </a:extLst>
            </p:cNvPr>
            <p:cNvCxnSpPr>
              <a:cxnSpLocks/>
            </p:cNvCxnSpPr>
            <p:nvPr/>
          </p:nvCxnSpPr>
          <p:spPr>
            <a:xfrm>
              <a:off x="9361422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2426B85-47DE-9EF8-AABA-E2892E98B764}"/>
                </a:ext>
              </a:extLst>
            </p:cNvPr>
            <p:cNvCxnSpPr>
              <a:cxnSpLocks/>
            </p:cNvCxnSpPr>
            <p:nvPr/>
          </p:nvCxnSpPr>
          <p:spPr>
            <a:xfrm>
              <a:off x="9442374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635534D-4AD1-6BDA-1E54-5EAD75D62F9C}"/>
                </a:ext>
              </a:extLst>
            </p:cNvPr>
            <p:cNvCxnSpPr>
              <a:cxnSpLocks/>
            </p:cNvCxnSpPr>
            <p:nvPr/>
          </p:nvCxnSpPr>
          <p:spPr>
            <a:xfrm>
              <a:off x="9523326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EB813A-9350-F1E1-43DB-57582A1ED71F}"/>
                </a:ext>
              </a:extLst>
            </p:cNvPr>
            <p:cNvCxnSpPr>
              <a:cxnSpLocks/>
            </p:cNvCxnSpPr>
            <p:nvPr/>
          </p:nvCxnSpPr>
          <p:spPr>
            <a:xfrm>
              <a:off x="9604278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ED2270E-ECB7-0923-6484-D78ADA6CC29E}"/>
                </a:ext>
              </a:extLst>
            </p:cNvPr>
            <p:cNvCxnSpPr>
              <a:cxnSpLocks/>
            </p:cNvCxnSpPr>
            <p:nvPr/>
          </p:nvCxnSpPr>
          <p:spPr>
            <a:xfrm>
              <a:off x="9685230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113794-8D35-1232-3CF2-7A366AAE6DFE}"/>
                </a:ext>
              </a:extLst>
            </p:cNvPr>
            <p:cNvCxnSpPr>
              <a:cxnSpLocks/>
            </p:cNvCxnSpPr>
            <p:nvPr/>
          </p:nvCxnSpPr>
          <p:spPr>
            <a:xfrm>
              <a:off x="9766182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F763CB-0D05-CAAB-5D34-F605FFDADAA7}"/>
                </a:ext>
              </a:extLst>
            </p:cNvPr>
            <p:cNvCxnSpPr>
              <a:cxnSpLocks/>
            </p:cNvCxnSpPr>
            <p:nvPr/>
          </p:nvCxnSpPr>
          <p:spPr>
            <a:xfrm>
              <a:off x="9847134" y="4429925"/>
              <a:ext cx="0" cy="262429"/>
            </a:xfrm>
            <a:prstGeom prst="line">
              <a:avLst/>
            </a:prstGeom>
            <a:ln w="38100">
              <a:solidFill>
                <a:srgbClr val="FAD9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0ED00A-FE5A-D9AA-761E-5773B31E5CEC}"/>
                </a:ext>
              </a:extLst>
            </p:cNvPr>
            <p:cNvSpPr txBox="1"/>
            <p:nvPr/>
          </p:nvSpPr>
          <p:spPr>
            <a:xfrm>
              <a:off x="7158144" y="4043417"/>
              <a:ext cx="1871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AD92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ode integration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6A80C7-D510-731F-F737-6A4D2975FF4D}"/>
                </a:ext>
              </a:extLst>
            </p:cNvPr>
            <p:cNvSpPr txBox="1"/>
            <p:nvPr/>
          </p:nvSpPr>
          <p:spPr>
            <a:xfrm>
              <a:off x="8774320" y="4041800"/>
              <a:ext cx="1871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EC53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fba</a:t>
              </a:r>
              <a:r>
                <a:rPr lang="en-US" sz="1600" dirty="0">
                  <a:solidFill>
                    <a:srgbClr val="EC53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131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3E7-26A1-C6E7-FA4A-A1A20BD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Figure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0CD5-A68A-2256-CA70-ABF4DDD2F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Bayesopt</a:t>
            </a:r>
            <a:r>
              <a:rPr lang="en-US" dirty="0"/>
              <a:t> and burden experiments</a:t>
            </a:r>
          </a:p>
        </p:txBody>
      </p:sp>
    </p:spTree>
    <p:extLst>
      <p:ext uri="{BB962C8B-B14F-4D97-AF65-F5344CB8AC3E}">
        <p14:creationId xmlns:p14="http://schemas.microsoft.com/office/powerpoint/2010/main" val="2001337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0EC2D4E-936F-2C76-D8F6-076EF0129B9E}"/>
              </a:ext>
            </a:extLst>
          </p:cNvPr>
          <p:cNvCxnSpPr>
            <a:cxnSpLocks/>
          </p:cNvCxnSpPr>
          <p:nvPr/>
        </p:nvCxnSpPr>
        <p:spPr>
          <a:xfrm>
            <a:off x="1171320" y="4272797"/>
            <a:ext cx="0" cy="744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8FCA65-124D-1FE2-9F64-56A676C5CEA5}"/>
              </a:ext>
            </a:extLst>
          </p:cNvPr>
          <p:cNvCxnSpPr>
            <a:cxnSpLocks/>
          </p:cNvCxnSpPr>
          <p:nvPr/>
        </p:nvCxnSpPr>
        <p:spPr>
          <a:xfrm flipH="1">
            <a:off x="1163461" y="5017022"/>
            <a:ext cx="121757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5BFEE2-D11E-C376-CAA5-22017E457D67}"/>
              </a:ext>
            </a:extLst>
          </p:cNvPr>
          <p:cNvSpPr txBox="1"/>
          <p:nvPr/>
        </p:nvSpPr>
        <p:spPr>
          <a:xfrm>
            <a:off x="3317412" y="3758039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burden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BB4FC-1F4E-DE99-3F2F-CF35EF8BF3D4}"/>
              </a:ext>
            </a:extLst>
          </p:cNvPr>
          <p:cNvSpPr txBox="1"/>
          <p:nvPr/>
        </p:nvSpPr>
        <p:spPr>
          <a:xfrm>
            <a:off x="1171320" y="3789470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3DEA8AA-A21E-A4AA-F5BD-E5269435E13A}"/>
              </a:ext>
            </a:extLst>
          </p:cNvPr>
          <p:cNvSpPr/>
          <p:nvPr/>
        </p:nvSpPr>
        <p:spPr>
          <a:xfrm>
            <a:off x="1206450" y="4367417"/>
            <a:ext cx="1010748" cy="639489"/>
          </a:xfrm>
          <a:custGeom>
            <a:avLst/>
            <a:gdLst>
              <a:gd name="connsiteX0" fmla="*/ 0 w 3068456"/>
              <a:gd name="connsiteY0" fmla="*/ 1926025 h 1941378"/>
              <a:gd name="connsiteX1" fmla="*/ 196381 w 3068456"/>
              <a:gd name="connsiteY1" fmla="*/ 1926025 h 1941378"/>
              <a:gd name="connsiteX2" fmla="*/ 325256 w 3068456"/>
              <a:gd name="connsiteY2" fmla="*/ 1766465 h 1941378"/>
              <a:gd name="connsiteX3" fmla="*/ 441858 w 3068456"/>
              <a:gd name="connsiteY3" fmla="*/ 1385977 h 1941378"/>
              <a:gd name="connsiteX4" fmla="*/ 570733 w 3068456"/>
              <a:gd name="connsiteY4" fmla="*/ 741601 h 1941378"/>
              <a:gd name="connsiteX5" fmla="*/ 754840 w 3068456"/>
              <a:gd name="connsiteY5" fmla="*/ 97225 h 1941378"/>
              <a:gd name="connsiteX6" fmla="*/ 908263 w 3068456"/>
              <a:gd name="connsiteY6" fmla="*/ 23582 h 1941378"/>
              <a:gd name="connsiteX7" fmla="*/ 1073960 w 3068456"/>
              <a:gd name="connsiteY7" fmla="*/ 305880 h 1941378"/>
              <a:gd name="connsiteX8" fmla="*/ 1270341 w 3068456"/>
              <a:gd name="connsiteY8" fmla="*/ 747738 h 1941378"/>
              <a:gd name="connsiteX9" fmla="*/ 1515817 w 3068456"/>
              <a:gd name="connsiteY9" fmla="*/ 1091405 h 1941378"/>
              <a:gd name="connsiteX10" fmla="*/ 1951538 w 3068456"/>
              <a:gd name="connsiteY10" fmla="*/ 1465756 h 1941378"/>
              <a:gd name="connsiteX11" fmla="*/ 2203152 w 3068456"/>
              <a:gd name="connsiteY11" fmla="*/ 1705096 h 1941378"/>
              <a:gd name="connsiteX12" fmla="*/ 2645009 w 3068456"/>
              <a:gd name="connsiteY12" fmla="*/ 1883067 h 1941378"/>
              <a:gd name="connsiteX13" fmla="*/ 3068456 w 3068456"/>
              <a:gd name="connsiteY13" fmla="*/ 1913751 h 194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8456" h="1941378">
                <a:moveTo>
                  <a:pt x="0" y="1926025"/>
                </a:moveTo>
                <a:cubicBezTo>
                  <a:pt x="71086" y="1939321"/>
                  <a:pt x="142172" y="1952618"/>
                  <a:pt x="196381" y="1926025"/>
                </a:cubicBezTo>
                <a:cubicBezTo>
                  <a:pt x="250590" y="1899432"/>
                  <a:pt x="284343" y="1856473"/>
                  <a:pt x="325256" y="1766465"/>
                </a:cubicBezTo>
                <a:cubicBezTo>
                  <a:pt x="366169" y="1676457"/>
                  <a:pt x="400945" y="1556788"/>
                  <a:pt x="441858" y="1385977"/>
                </a:cubicBezTo>
                <a:cubicBezTo>
                  <a:pt x="482771" y="1215166"/>
                  <a:pt x="518569" y="956393"/>
                  <a:pt x="570733" y="741601"/>
                </a:cubicBezTo>
                <a:cubicBezTo>
                  <a:pt x="622897" y="526809"/>
                  <a:pt x="698585" y="216895"/>
                  <a:pt x="754840" y="97225"/>
                </a:cubicBezTo>
                <a:cubicBezTo>
                  <a:pt x="811095" y="-22445"/>
                  <a:pt x="855076" y="-11194"/>
                  <a:pt x="908263" y="23582"/>
                </a:cubicBezTo>
                <a:cubicBezTo>
                  <a:pt x="961450" y="58358"/>
                  <a:pt x="1013614" y="185187"/>
                  <a:pt x="1073960" y="305880"/>
                </a:cubicBezTo>
                <a:cubicBezTo>
                  <a:pt x="1134306" y="426573"/>
                  <a:pt x="1196698" y="616817"/>
                  <a:pt x="1270341" y="747738"/>
                </a:cubicBezTo>
                <a:cubicBezTo>
                  <a:pt x="1343984" y="878659"/>
                  <a:pt x="1402284" y="971735"/>
                  <a:pt x="1515817" y="1091405"/>
                </a:cubicBezTo>
                <a:cubicBezTo>
                  <a:pt x="1629350" y="1211075"/>
                  <a:pt x="1836982" y="1363474"/>
                  <a:pt x="1951538" y="1465756"/>
                </a:cubicBezTo>
                <a:cubicBezTo>
                  <a:pt x="2066094" y="1568038"/>
                  <a:pt x="2087574" y="1635544"/>
                  <a:pt x="2203152" y="1705096"/>
                </a:cubicBezTo>
                <a:cubicBezTo>
                  <a:pt x="2318730" y="1774648"/>
                  <a:pt x="2500792" y="1848291"/>
                  <a:pt x="2645009" y="1883067"/>
                </a:cubicBezTo>
                <a:cubicBezTo>
                  <a:pt x="2789226" y="1917843"/>
                  <a:pt x="2989699" y="1910683"/>
                  <a:pt x="3068456" y="1913751"/>
                </a:cubicBezTo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5DBA2-D748-AA03-89A7-C07B337A1137}"/>
              </a:ext>
            </a:extLst>
          </p:cNvPr>
          <p:cNvSpPr txBox="1"/>
          <p:nvPr/>
        </p:nvSpPr>
        <p:spPr>
          <a:xfrm rot="16200000">
            <a:off x="532340" y="4464368"/>
            <a:ext cx="86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17718-E054-B7B1-9BA8-D6EEFB7B7166}"/>
              </a:ext>
            </a:extLst>
          </p:cNvPr>
          <p:cNvSpPr txBox="1"/>
          <p:nvPr/>
        </p:nvSpPr>
        <p:spPr>
          <a:xfrm rot="16200000">
            <a:off x="2678992" y="4468402"/>
            <a:ext cx="800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B37FF-9102-3D8C-5EB0-F8CDBD6CDB74}"/>
              </a:ext>
            </a:extLst>
          </p:cNvPr>
          <p:cNvSpPr txBox="1"/>
          <p:nvPr/>
        </p:nvSpPr>
        <p:spPr>
          <a:xfrm>
            <a:off x="1425527" y="499252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E80B8-6770-CFB9-83DC-130A9BAB1D05}"/>
              </a:ext>
            </a:extLst>
          </p:cNvPr>
          <p:cNvCxnSpPr>
            <a:cxnSpLocks/>
          </p:cNvCxnSpPr>
          <p:nvPr/>
        </p:nvCxnSpPr>
        <p:spPr>
          <a:xfrm>
            <a:off x="3309996" y="4186533"/>
            <a:ext cx="0" cy="9081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03DD96-F54B-C442-6FFF-95A9595FB1BA}"/>
              </a:ext>
            </a:extLst>
          </p:cNvPr>
          <p:cNvCxnSpPr>
            <a:cxnSpLocks/>
          </p:cNvCxnSpPr>
          <p:nvPr/>
        </p:nvCxnSpPr>
        <p:spPr>
          <a:xfrm flipH="1">
            <a:off x="3302137" y="5086206"/>
            <a:ext cx="10353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D019EB-8531-90FE-F065-8A99F1AED524}"/>
              </a:ext>
            </a:extLst>
          </p:cNvPr>
          <p:cNvSpPr txBox="1"/>
          <p:nvPr/>
        </p:nvSpPr>
        <p:spPr>
          <a:xfrm>
            <a:off x="3564203" y="505256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3FA8FDE-CA1B-62BB-2A4B-B809CB33C820}"/>
              </a:ext>
            </a:extLst>
          </p:cNvPr>
          <p:cNvSpPr/>
          <p:nvPr/>
        </p:nvSpPr>
        <p:spPr>
          <a:xfrm>
            <a:off x="3382065" y="4186533"/>
            <a:ext cx="843502" cy="805988"/>
          </a:xfrm>
          <a:custGeom>
            <a:avLst/>
            <a:gdLst>
              <a:gd name="connsiteX0" fmla="*/ 0 w 2057400"/>
              <a:gd name="connsiteY0" fmla="*/ 13208 h 1965899"/>
              <a:gd name="connsiteX1" fmla="*/ 18288 w 2057400"/>
              <a:gd name="connsiteY1" fmla="*/ 561848 h 1965899"/>
              <a:gd name="connsiteX2" fmla="*/ 64008 w 2057400"/>
              <a:gd name="connsiteY2" fmla="*/ 1147064 h 1965899"/>
              <a:gd name="connsiteX3" fmla="*/ 118872 w 2057400"/>
              <a:gd name="connsiteY3" fmla="*/ 1595120 h 1965899"/>
              <a:gd name="connsiteX4" fmla="*/ 237744 w 2057400"/>
              <a:gd name="connsiteY4" fmla="*/ 1960880 h 1965899"/>
              <a:gd name="connsiteX5" fmla="*/ 365760 w 2057400"/>
              <a:gd name="connsiteY5" fmla="*/ 1768856 h 1965899"/>
              <a:gd name="connsiteX6" fmla="*/ 475488 w 2057400"/>
              <a:gd name="connsiteY6" fmla="*/ 1238504 h 1965899"/>
              <a:gd name="connsiteX7" fmla="*/ 566928 w 2057400"/>
              <a:gd name="connsiteY7" fmla="*/ 753872 h 1965899"/>
              <a:gd name="connsiteX8" fmla="*/ 694944 w 2057400"/>
              <a:gd name="connsiteY8" fmla="*/ 296672 h 1965899"/>
              <a:gd name="connsiteX9" fmla="*/ 960120 w 2057400"/>
              <a:gd name="connsiteY9" fmla="*/ 40640 h 1965899"/>
              <a:gd name="connsiteX10" fmla="*/ 2057400 w 2057400"/>
              <a:gd name="connsiteY10" fmla="*/ 4064 h 196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7400" h="1965899">
                <a:moveTo>
                  <a:pt x="0" y="13208"/>
                </a:moveTo>
                <a:cubicBezTo>
                  <a:pt x="3810" y="193040"/>
                  <a:pt x="7620" y="372872"/>
                  <a:pt x="18288" y="561848"/>
                </a:cubicBezTo>
                <a:cubicBezTo>
                  <a:pt x="28956" y="750824"/>
                  <a:pt x="47244" y="974852"/>
                  <a:pt x="64008" y="1147064"/>
                </a:cubicBezTo>
                <a:cubicBezTo>
                  <a:pt x="80772" y="1319276"/>
                  <a:pt x="89916" y="1459484"/>
                  <a:pt x="118872" y="1595120"/>
                </a:cubicBezTo>
                <a:cubicBezTo>
                  <a:pt x="147828" y="1730756"/>
                  <a:pt x="196596" y="1931924"/>
                  <a:pt x="237744" y="1960880"/>
                </a:cubicBezTo>
                <a:cubicBezTo>
                  <a:pt x="278892" y="1989836"/>
                  <a:pt x="326136" y="1889252"/>
                  <a:pt x="365760" y="1768856"/>
                </a:cubicBezTo>
                <a:cubicBezTo>
                  <a:pt x="405384" y="1648460"/>
                  <a:pt x="441960" y="1407668"/>
                  <a:pt x="475488" y="1238504"/>
                </a:cubicBezTo>
                <a:cubicBezTo>
                  <a:pt x="509016" y="1069340"/>
                  <a:pt x="530352" y="910844"/>
                  <a:pt x="566928" y="753872"/>
                </a:cubicBezTo>
                <a:cubicBezTo>
                  <a:pt x="603504" y="596900"/>
                  <a:pt x="629412" y="415544"/>
                  <a:pt x="694944" y="296672"/>
                </a:cubicBezTo>
                <a:cubicBezTo>
                  <a:pt x="760476" y="177800"/>
                  <a:pt x="733044" y="89408"/>
                  <a:pt x="960120" y="40640"/>
                </a:cubicBezTo>
                <a:cubicBezTo>
                  <a:pt x="1187196" y="-8128"/>
                  <a:pt x="1622298" y="-2032"/>
                  <a:pt x="2057400" y="4064"/>
                </a:cubicBezTo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showing a number of red dots&#10;&#10;Description automatically generated with medium confidence">
            <a:extLst>
              <a:ext uri="{FF2B5EF4-FFF2-40B4-BE49-F238E27FC236}">
                <a16:creationId xmlns:a16="http://schemas.microsoft.com/office/drawing/2014/main" id="{E1A4127A-B1D5-3ACD-E753-6ECE1BB7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80" y="2538617"/>
            <a:ext cx="5486400" cy="3657600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E777173-C4BD-FEDC-769E-11EF2261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15" y="782802"/>
            <a:ext cx="3746500" cy="2476500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D15C5F97-2BF9-4FD6-2D39-0B3EBBB1420B}"/>
              </a:ext>
            </a:extLst>
          </p:cNvPr>
          <p:cNvSpPr/>
          <p:nvPr/>
        </p:nvSpPr>
        <p:spPr>
          <a:xfrm>
            <a:off x="2119470" y="2004413"/>
            <a:ext cx="2985425" cy="763361"/>
          </a:xfrm>
          <a:custGeom>
            <a:avLst/>
            <a:gdLst>
              <a:gd name="connsiteX0" fmla="*/ 0 w 2985425"/>
              <a:gd name="connsiteY0" fmla="*/ 763010 h 763361"/>
              <a:gd name="connsiteX1" fmla="*/ 399672 w 2985425"/>
              <a:gd name="connsiteY1" fmla="*/ 732731 h 763361"/>
              <a:gd name="connsiteX2" fmla="*/ 1423073 w 2985425"/>
              <a:gd name="connsiteY2" fmla="*/ 569229 h 763361"/>
              <a:gd name="connsiteX3" fmla="*/ 1883301 w 2985425"/>
              <a:gd name="connsiteY3" fmla="*/ 429950 h 763361"/>
              <a:gd name="connsiteX4" fmla="*/ 2264805 w 2985425"/>
              <a:gd name="connsiteY4" fmla="*/ 272504 h 763361"/>
              <a:gd name="connsiteX5" fmla="*/ 2591809 w 2985425"/>
              <a:gd name="connsiteY5" fmla="*/ 145335 h 763361"/>
              <a:gd name="connsiteX6" fmla="*/ 2985425 w 2985425"/>
              <a:gd name="connsiteY6" fmla="*/ 0 h 76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5425" h="763361">
                <a:moveTo>
                  <a:pt x="0" y="763010"/>
                </a:moveTo>
                <a:cubicBezTo>
                  <a:pt x="81246" y="764019"/>
                  <a:pt x="162493" y="765028"/>
                  <a:pt x="399672" y="732731"/>
                </a:cubicBezTo>
                <a:cubicBezTo>
                  <a:pt x="636851" y="700434"/>
                  <a:pt x="1175802" y="619692"/>
                  <a:pt x="1423073" y="569229"/>
                </a:cubicBezTo>
                <a:cubicBezTo>
                  <a:pt x="1670344" y="518766"/>
                  <a:pt x="1743012" y="479404"/>
                  <a:pt x="1883301" y="429950"/>
                </a:cubicBezTo>
                <a:cubicBezTo>
                  <a:pt x="2023590" y="380496"/>
                  <a:pt x="2146720" y="319940"/>
                  <a:pt x="2264805" y="272504"/>
                </a:cubicBezTo>
                <a:cubicBezTo>
                  <a:pt x="2382890" y="225068"/>
                  <a:pt x="2591809" y="145335"/>
                  <a:pt x="2591809" y="145335"/>
                </a:cubicBezTo>
                <a:cubicBezTo>
                  <a:pt x="2711912" y="99918"/>
                  <a:pt x="2852201" y="37343"/>
                  <a:pt x="2985425" y="0"/>
                </a:cubicBezTo>
              </a:path>
            </a:pathLst>
          </a:custGeom>
          <a:noFill/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89211-5511-5009-46CE-16608318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73" y="2540000"/>
            <a:ext cx="2692400" cy="177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10462D-B536-1555-D90B-C3B0B04A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72" y="2311400"/>
            <a:ext cx="3149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3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B7B6CC9-12D5-B444-7F85-BC622786AC36}"/>
              </a:ext>
            </a:extLst>
          </p:cNvPr>
          <p:cNvGrpSpPr>
            <a:grpSpLocks/>
          </p:cNvGrpSpPr>
          <p:nvPr/>
        </p:nvGrpSpPr>
        <p:grpSpPr>
          <a:xfrm>
            <a:off x="848234" y="2538488"/>
            <a:ext cx="4279746" cy="2828985"/>
            <a:chOff x="547509" y="2607871"/>
            <a:chExt cx="3746500" cy="2476500"/>
          </a:xfrm>
        </p:grpSpPr>
        <p:pic>
          <p:nvPicPr>
            <p:cNvPr id="21" name="Picture 20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48B4B06-7919-4EC9-ABAC-44B1DA9F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509" y="2607871"/>
              <a:ext cx="3746500" cy="2476500"/>
            </a:xfrm>
            <a:prstGeom prst="rect">
              <a:avLst/>
            </a:prstGeom>
          </p:spPr>
        </p:pic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640C762-7B13-0028-6AD5-6ED29872D8F5}"/>
                </a:ext>
              </a:extLst>
            </p:cNvPr>
            <p:cNvSpPr>
              <a:spLocks/>
            </p:cNvSpPr>
            <p:nvPr/>
          </p:nvSpPr>
          <p:spPr>
            <a:xfrm>
              <a:off x="1158164" y="3829482"/>
              <a:ext cx="2985425" cy="763361"/>
            </a:xfrm>
            <a:custGeom>
              <a:avLst/>
              <a:gdLst>
                <a:gd name="connsiteX0" fmla="*/ 0 w 2985425"/>
                <a:gd name="connsiteY0" fmla="*/ 763010 h 763361"/>
                <a:gd name="connsiteX1" fmla="*/ 399672 w 2985425"/>
                <a:gd name="connsiteY1" fmla="*/ 732731 h 763361"/>
                <a:gd name="connsiteX2" fmla="*/ 1423073 w 2985425"/>
                <a:gd name="connsiteY2" fmla="*/ 569229 h 763361"/>
                <a:gd name="connsiteX3" fmla="*/ 1883301 w 2985425"/>
                <a:gd name="connsiteY3" fmla="*/ 429950 h 763361"/>
                <a:gd name="connsiteX4" fmla="*/ 2264805 w 2985425"/>
                <a:gd name="connsiteY4" fmla="*/ 272504 h 763361"/>
                <a:gd name="connsiteX5" fmla="*/ 2591809 w 2985425"/>
                <a:gd name="connsiteY5" fmla="*/ 145335 h 763361"/>
                <a:gd name="connsiteX6" fmla="*/ 2985425 w 2985425"/>
                <a:gd name="connsiteY6" fmla="*/ 0 h 76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5425" h="763361">
                  <a:moveTo>
                    <a:pt x="0" y="763010"/>
                  </a:moveTo>
                  <a:cubicBezTo>
                    <a:pt x="81246" y="764019"/>
                    <a:pt x="162493" y="765028"/>
                    <a:pt x="399672" y="732731"/>
                  </a:cubicBezTo>
                  <a:cubicBezTo>
                    <a:pt x="636851" y="700434"/>
                    <a:pt x="1175802" y="619692"/>
                    <a:pt x="1423073" y="569229"/>
                  </a:cubicBezTo>
                  <a:cubicBezTo>
                    <a:pt x="1670344" y="518766"/>
                    <a:pt x="1743012" y="479404"/>
                    <a:pt x="1883301" y="429950"/>
                  </a:cubicBezTo>
                  <a:cubicBezTo>
                    <a:pt x="2023590" y="380496"/>
                    <a:pt x="2146720" y="319940"/>
                    <a:pt x="2264805" y="272504"/>
                  </a:cubicBezTo>
                  <a:cubicBezTo>
                    <a:pt x="2382890" y="225068"/>
                    <a:pt x="2591809" y="145335"/>
                    <a:pt x="2591809" y="145335"/>
                  </a:cubicBezTo>
                  <a:cubicBezTo>
                    <a:pt x="2711912" y="99918"/>
                    <a:pt x="2852201" y="37343"/>
                    <a:pt x="2985425" y="0"/>
                  </a:cubicBezTo>
                </a:path>
              </a:pathLst>
            </a:custGeom>
            <a:noFill/>
            <a:ln w="285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620E8B-739B-E214-C3C3-91230CAAEF9B}"/>
              </a:ext>
            </a:extLst>
          </p:cNvPr>
          <p:cNvSpPr txBox="1"/>
          <p:nvPr/>
        </p:nvSpPr>
        <p:spPr>
          <a:xfrm>
            <a:off x="378337" y="228662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D0999-7D66-66C4-FD7C-B964B9CDBFEB}"/>
              </a:ext>
            </a:extLst>
          </p:cNvPr>
          <p:cNvSpPr txBox="1"/>
          <p:nvPr/>
        </p:nvSpPr>
        <p:spPr>
          <a:xfrm>
            <a:off x="378337" y="207593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645E3-E161-16C1-336A-4D1C50242BB5}"/>
              </a:ext>
            </a:extLst>
          </p:cNvPr>
          <p:cNvSpPr txBox="1"/>
          <p:nvPr/>
        </p:nvSpPr>
        <p:spPr>
          <a:xfrm>
            <a:off x="5438435" y="1831599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1DA67-4B11-5D96-F938-BDA12F37F21F}"/>
              </a:ext>
            </a:extLst>
          </p:cNvPr>
          <p:cNvSpPr txBox="1"/>
          <p:nvPr/>
        </p:nvSpPr>
        <p:spPr>
          <a:xfrm>
            <a:off x="5336535" y="22744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6B688-9ABB-429E-EC26-4DD1B1B22587}"/>
              </a:ext>
            </a:extLst>
          </p:cNvPr>
          <p:cNvGrpSpPr/>
          <p:nvPr/>
        </p:nvGrpSpPr>
        <p:grpSpPr>
          <a:xfrm>
            <a:off x="791605" y="597117"/>
            <a:ext cx="3018979" cy="1633076"/>
            <a:chOff x="797638" y="3758039"/>
            <a:chExt cx="3018979" cy="16330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1E3166-FAC6-0D6A-47B4-C08A57BF3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1320" y="4272797"/>
              <a:ext cx="0" cy="744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46749-61A4-64CE-4C43-64AA222A31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61" y="5017022"/>
              <a:ext cx="121757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F63760-163C-1127-8DE0-2F955EF30584}"/>
                </a:ext>
              </a:extLst>
            </p:cNvPr>
            <p:cNvSpPr txBox="1"/>
            <p:nvPr/>
          </p:nvSpPr>
          <p:spPr>
            <a:xfrm>
              <a:off x="2796550" y="3758039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burden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8472EA-B953-B6BD-FE29-56983B19149D}"/>
                </a:ext>
              </a:extLst>
            </p:cNvPr>
            <p:cNvSpPr txBox="1"/>
            <p:nvPr/>
          </p:nvSpPr>
          <p:spPr>
            <a:xfrm>
              <a:off x="1171320" y="3789470"/>
              <a:ext cx="12554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production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5C01CDF-07CB-1352-293D-53BEBFA600C5}"/>
                </a:ext>
              </a:extLst>
            </p:cNvPr>
            <p:cNvSpPr/>
            <p:nvPr/>
          </p:nvSpPr>
          <p:spPr>
            <a:xfrm>
              <a:off x="1206450" y="4367417"/>
              <a:ext cx="1010748" cy="639489"/>
            </a:xfrm>
            <a:custGeom>
              <a:avLst/>
              <a:gdLst>
                <a:gd name="connsiteX0" fmla="*/ 0 w 3068456"/>
                <a:gd name="connsiteY0" fmla="*/ 1926025 h 1941378"/>
                <a:gd name="connsiteX1" fmla="*/ 196381 w 3068456"/>
                <a:gd name="connsiteY1" fmla="*/ 1926025 h 1941378"/>
                <a:gd name="connsiteX2" fmla="*/ 325256 w 3068456"/>
                <a:gd name="connsiteY2" fmla="*/ 1766465 h 1941378"/>
                <a:gd name="connsiteX3" fmla="*/ 441858 w 3068456"/>
                <a:gd name="connsiteY3" fmla="*/ 1385977 h 1941378"/>
                <a:gd name="connsiteX4" fmla="*/ 570733 w 3068456"/>
                <a:gd name="connsiteY4" fmla="*/ 741601 h 1941378"/>
                <a:gd name="connsiteX5" fmla="*/ 754840 w 3068456"/>
                <a:gd name="connsiteY5" fmla="*/ 97225 h 1941378"/>
                <a:gd name="connsiteX6" fmla="*/ 908263 w 3068456"/>
                <a:gd name="connsiteY6" fmla="*/ 23582 h 1941378"/>
                <a:gd name="connsiteX7" fmla="*/ 1073960 w 3068456"/>
                <a:gd name="connsiteY7" fmla="*/ 305880 h 1941378"/>
                <a:gd name="connsiteX8" fmla="*/ 1270341 w 3068456"/>
                <a:gd name="connsiteY8" fmla="*/ 747738 h 1941378"/>
                <a:gd name="connsiteX9" fmla="*/ 1515817 w 3068456"/>
                <a:gd name="connsiteY9" fmla="*/ 1091405 h 1941378"/>
                <a:gd name="connsiteX10" fmla="*/ 1951538 w 3068456"/>
                <a:gd name="connsiteY10" fmla="*/ 1465756 h 1941378"/>
                <a:gd name="connsiteX11" fmla="*/ 2203152 w 3068456"/>
                <a:gd name="connsiteY11" fmla="*/ 1705096 h 1941378"/>
                <a:gd name="connsiteX12" fmla="*/ 2645009 w 3068456"/>
                <a:gd name="connsiteY12" fmla="*/ 1883067 h 1941378"/>
                <a:gd name="connsiteX13" fmla="*/ 3068456 w 3068456"/>
                <a:gd name="connsiteY13" fmla="*/ 1913751 h 1941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68456" h="1941378">
                  <a:moveTo>
                    <a:pt x="0" y="1926025"/>
                  </a:moveTo>
                  <a:cubicBezTo>
                    <a:pt x="71086" y="1939321"/>
                    <a:pt x="142172" y="1952618"/>
                    <a:pt x="196381" y="1926025"/>
                  </a:cubicBezTo>
                  <a:cubicBezTo>
                    <a:pt x="250590" y="1899432"/>
                    <a:pt x="284343" y="1856473"/>
                    <a:pt x="325256" y="1766465"/>
                  </a:cubicBezTo>
                  <a:cubicBezTo>
                    <a:pt x="366169" y="1676457"/>
                    <a:pt x="400945" y="1556788"/>
                    <a:pt x="441858" y="1385977"/>
                  </a:cubicBezTo>
                  <a:cubicBezTo>
                    <a:pt x="482771" y="1215166"/>
                    <a:pt x="518569" y="956393"/>
                    <a:pt x="570733" y="741601"/>
                  </a:cubicBezTo>
                  <a:cubicBezTo>
                    <a:pt x="622897" y="526809"/>
                    <a:pt x="698585" y="216895"/>
                    <a:pt x="754840" y="97225"/>
                  </a:cubicBezTo>
                  <a:cubicBezTo>
                    <a:pt x="811095" y="-22445"/>
                    <a:pt x="855076" y="-11194"/>
                    <a:pt x="908263" y="23582"/>
                  </a:cubicBezTo>
                  <a:cubicBezTo>
                    <a:pt x="961450" y="58358"/>
                    <a:pt x="1013614" y="185187"/>
                    <a:pt x="1073960" y="305880"/>
                  </a:cubicBezTo>
                  <a:cubicBezTo>
                    <a:pt x="1134306" y="426573"/>
                    <a:pt x="1196698" y="616817"/>
                    <a:pt x="1270341" y="747738"/>
                  </a:cubicBezTo>
                  <a:cubicBezTo>
                    <a:pt x="1343984" y="878659"/>
                    <a:pt x="1402284" y="971735"/>
                    <a:pt x="1515817" y="1091405"/>
                  </a:cubicBezTo>
                  <a:cubicBezTo>
                    <a:pt x="1629350" y="1211075"/>
                    <a:pt x="1836982" y="1363474"/>
                    <a:pt x="1951538" y="1465756"/>
                  </a:cubicBezTo>
                  <a:cubicBezTo>
                    <a:pt x="2066094" y="1568038"/>
                    <a:pt x="2087574" y="1635544"/>
                    <a:pt x="2203152" y="1705096"/>
                  </a:cubicBezTo>
                  <a:cubicBezTo>
                    <a:pt x="2318730" y="1774648"/>
                    <a:pt x="2500792" y="1848291"/>
                    <a:pt x="2645009" y="1883067"/>
                  </a:cubicBezTo>
                  <a:cubicBezTo>
                    <a:pt x="2789226" y="1917843"/>
                    <a:pt x="2989699" y="1910683"/>
                    <a:pt x="3068456" y="1913751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5FDAAB-0C7A-6BAF-DFBA-D1EF81BE97A8}"/>
                </a:ext>
              </a:extLst>
            </p:cNvPr>
            <p:cNvSpPr txBox="1"/>
            <p:nvPr/>
          </p:nvSpPr>
          <p:spPr>
            <a:xfrm rot="16200000">
              <a:off x="532340" y="4464368"/>
              <a:ext cx="8691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46483-D035-B9CC-EE2F-DB2C1F9ED74B}"/>
                </a:ext>
              </a:extLst>
            </p:cNvPr>
            <p:cNvSpPr txBox="1"/>
            <p:nvPr/>
          </p:nvSpPr>
          <p:spPr>
            <a:xfrm rot="16200000">
              <a:off x="2158130" y="4468402"/>
              <a:ext cx="8002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9594D3-9279-BCC0-6A5A-1A509306E0FD}"/>
                </a:ext>
              </a:extLst>
            </p:cNvPr>
            <p:cNvSpPr txBox="1"/>
            <p:nvPr/>
          </p:nvSpPr>
          <p:spPr>
            <a:xfrm>
              <a:off x="1425527" y="4992521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46B165-55C5-D9E0-F3C6-B266F62E9A75}"/>
                </a:ext>
              </a:extLst>
            </p:cNvPr>
            <p:cNvCxnSpPr>
              <a:cxnSpLocks/>
            </p:cNvCxnSpPr>
            <p:nvPr/>
          </p:nvCxnSpPr>
          <p:spPr>
            <a:xfrm>
              <a:off x="2789134" y="4186533"/>
              <a:ext cx="0" cy="9081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92F646-B16A-7D8F-F5D3-7A8090511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1275" y="5086206"/>
              <a:ext cx="10353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8A9FAA-FC3E-338F-ABFB-F4A5F91875F2}"/>
                </a:ext>
              </a:extLst>
            </p:cNvPr>
            <p:cNvSpPr txBox="1"/>
            <p:nvPr/>
          </p:nvSpPr>
          <p:spPr>
            <a:xfrm>
              <a:off x="3043341" y="5052561"/>
              <a:ext cx="5725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6EDA236-2CB0-8B22-7CA2-485CE73F30E6}"/>
                </a:ext>
              </a:extLst>
            </p:cNvPr>
            <p:cNvSpPr/>
            <p:nvPr/>
          </p:nvSpPr>
          <p:spPr>
            <a:xfrm>
              <a:off x="2861203" y="4186533"/>
              <a:ext cx="843502" cy="805988"/>
            </a:xfrm>
            <a:custGeom>
              <a:avLst/>
              <a:gdLst>
                <a:gd name="connsiteX0" fmla="*/ 0 w 2057400"/>
                <a:gd name="connsiteY0" fmla="*/ 13208 h 1965899"/>
                <a:gd name="connsiteX1" fmla="*/ 18288 w 2057400"/>
                <a:gd name="connsiteY1" fmla="*/ 561848 h 1965899"/>
                <a:gd name="connsiteX2" fmla="*/ 64008 w 2057400"/>
                <a:gd name="connsiteY2" fmla="*/ 1147064 h 1965899"/>
                <a:gd name="connsiteX3" fmla="*/ 118872 w 2057400"/>
                <a:gd name="connsiteY3" fmla="*/ 1595120 h 1965899"/>
                <a:gd name="connsiteX4" fmla="*/ 237744 w 2057400"/>
                <a:gd name="connsiteY4" fmla="*/ 1960880 h 1965899"/>
                <a:gd name="connsiteX5" fmla="*/ 365760 w 2057400"/>
                <a:gd name="connsiteY5" fmla="*/ 1768856 h 1965899"/>
                <a:gd name="connsiteX6" fmla="*/ 475488 w 2057400"/>
                <a:gd name="connsiteY6" fmla="*/ 1238504 h 1965899"/>
                <a:gd name="connsiteX7" fmla="*/ 566928 w 2057400"/>
                <a:gd name="connsiteY7" fmla="*/ 753872 h 1965899"/>
                <a:gd name="connsiteX8" fmla="*/ 694944 w 2057400"/>
                <a:gd name="connsiteY8" fmla="*/ 296672 h 1965899"/>
                <a:gd name="connsiteX9" fmla="*/ 960120 w 2057400"/>
                <a:gd name="connsiteY9" fmla="*/ 40640 h 1965899"/>
                <a:gd name="connsiteX10" fmla="*/ 2057400 w 2057400"/>
                <a:gd name="connsiteY10" fmla="*/ 4064 h 196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7400" h="1965899">
                  <a:moveTo>
                    <a:pt x="0" y="13208"/>
                  </a:moveTo>
                  <a:cubicBezTo>
                    <a:pt x="3810" y="193040"/>
                    <a:pt x="7620" y="372872"/>
                    <a:pt x="18288" y="561848"/>
                  </a:cubicBezTo>
                  <a:cubicBezTo>
                    <a:pt x="28956" y="750824"/>
                    <a:pt x="47244" y="974852"/>
                    <a:pt x="64008" y="1147064"/>
                  </a:cubicBezTo>
                  <a:cubicBezTo>
                    <a:pt x="80772" y="1319276"/>
                    <a:pt x="89916" y="1459484"/>
                    <a:pt x="118872" y="1595120"/>
                  </a:cubicBezTo>
                  <a:cubicBezTo>
                    <a:pt x="147828" y="1730756"/>
                    <a:pt x="196596" y="1931924"/>
                    <a:pt x="237744" y="1960880"/>
                  </a:cubicBezTo>
                  <a:cubicBezTo>
                    <a:pt x="278892" y="1989836"/>
                    <a:pt x="326136" y="1889252"/>
                    <a:pt x="365760" y="1768856"/>
                  </a:cubicBezTo>
                  <a:cubicBezTo>
                    <a:pt x="405384" y="1648460"/>
                    <a:pt x="441960" y="1407668"/>
                    <a:pt x="475488" y="1238504"/>
                  </a:cubicBezTo>
                  <a:cubicBezTo>
                    <a:pt x="509016" y="1069340"/>
                    <a:pt x="530352" y="910844"/>
                    <a:pt x="566928" y="753872"/>
                  </a:cubicBezTo>
                  <a:cubicBezTo>
                    <a:pt x="603504" y="596900"/>
                    <a:pt x="629412" y="415544"/>
                    <a:pt x="694944" y="296672"/>
                  </a:cubicBezTo>
                  <a:cubicBezTo>
                    <a:pt x="760476" y="177800"/>
                    <a:pt x="733044" y="89408"/>
                    <a:pt x="960120" y="40640"/>
                  </a:cubicBezTo>
                  <a:cubicBezTo>
                    <a:pt x="1187196" y="-8128"/>
                    <a:pt x="1622298" y="-2032"/>
                    <a:pt x="2057400" y="4064"/>
                  </a:cubicBezTo>
                </a:path>
              </a:pathLst>
            </a:cu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C1AE946-3465-486A-C0A7-C07072A9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19" y="4056519"/>
            <a:ext cx="4050999" cy="26751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93DAA5-0612-1CA2-01EE-0FE666F13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19" y="2063689"/>
            <a:ext cx="4050998" cy="1992830"/>
          </a:xfrm>
          <a:prstGeom prst="rect">
            <a:avLst/>
          </a:prstGeom>
        </p:spPr>
      </p:pic>
      <p:pic>
        <p:nvPicPr>
          <p:cNvPr id="28" name="Picture 27" descr="A graph showing time and time&#10;&#10;Description automatically generated">
            <a:extLst>
              <a:ext uri="{FF2B5EF4-FFF2-40B4-BE49-F238E27FC236}">
                <a16:creationId xmlns:a16="http://schemas.microsoft.com/office/drawing/2014/main" id="{9A1649C9-DF44-B83F-248A-FF5E0EEE4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21" y="5318786"/>
            <a:ext cx="4644754" cy="1548252"/>
          </a:xfrm>
          <a:prstGeom prst="rect">
            <a:avLst/>
          </a:prstGeom>
        </p:spPr>
      </p:pic>
      <p:pic>
        <p:nvPicPr>
          <p:cNvPr id="45" name="Picture 44" descr="A screen shot of a phone&#10;&#10;Description automatically generated">
            <a:extLst>
              <a:ext uri="{FF2B5EF4-FFF2-40B4-BE49-F238E27FC236}">
                <a16:creationId xmlns:a16="http://schemas.microsoft.com/office/drawing/2014/main" id="{E7C31044-271B-160F-25AD-390480A62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882" y="597117"/>
            <a:ext cx="905097" cy="19096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BD44FAE-E13D-2582-3EA3-5EEE3B9F6C2F}"/>
              </a:ext>
            </a:extLst>
          </p:cNvPr>
          <p:cNvSpPr txBox="1"/>
          <p:nvPr/>
        </p:nvSpPr>
        <p:spPr>
          <a:xfrm>
            <a:off x="3736948" y="22866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389C2C0-28D9-9D48-3FFF-37CB8276707D}"/>
              </a:ext>
            </a:extLst>
          </p:cNvPr>
          <p:cNvSpPr txBox="1"/>
          <p:nvPr/>
        </p:nvSpPr>
        <p:spPr>
          <a:xfrm>
            <a:off x="378335" y="505642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951FFB-CCC9-A5EE-078E-A1E82FF064B3}"/>
              </a:ext>
            </a:extLst>
          </p:cNvPr>
          <p:cNvSpPr txBox="1"/>
          <p:nvPr/>
        </p:nvSpPr>
        <p:spPr>
          <a:xfrm>
            <a:off x="5438434" y="3829042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5F0A32-9889-25B9-6581-77429C6E7DAB}"/>
              </a:ext>
            </a:extLst>
          </p:cNvPr>
          <p:cNvGrpSpPr/>
          <p:nvPr/>
        </p:nvGrpSpPr>
        <p:grpSpPr>
          <a:xfrm>
            <a:off x="7242770" y="328363"/>
            <a:ext cx="1030963" cy="1398048"/>
            <a:chOff x="1357687" y="2686172"/>
            <a:chExt cx="1406670" cy="190752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34CADF-989B-7B6F-8315-5E4F8CC0E415}"/>
                </a:ext>
              </a:extLst>
            </p:cNvPr>
            <p:cNvSpPr/>
            <p:nvPr/>
          </p:nvSpPr>
          <p:spPr>
            <a:xfrm>
              <a:off x="1844834" y="3474108"/>
              <a:ext cx="417192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2B8CDD6-E1E1-2512-4C9A-49975BA52A65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B879025-CEE3-1907-5B9E-1EB6B1DC9BF5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E4B320-3294-348E-6AD5-5D5F2FF09A27}"/>
                </a:ext>
              </a:extLst>
            </p:cNvPr>
            <p:cNvSpPr txBox="1"/>
            <p:nvPr/>
          </p:nvSpPr>
          <p:spPr>
            <a:xfrm>
              <a:off x="1774415" y="2686172"/>
              <a:ext cx="593161" cy="461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EF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566324-6AA4-2237-74A1-6B79DB6F1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3429" y="3155242"/>
              <a:ext cx="0" cy="248215"/>
            </a:xfrm>
            <a:prstGeom prst="line">
              <a:avLst/>
            </a:prstGeom>
            <a:ln w="38100">
              <a:solidFill>
                <a:srgbClr val="FFE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E9A4CEF-5AC9-1A5B-B958-97F09863A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6463" y="3147893"/>
              <a:ext cx="253931" cy="0"/>
            </a:xfrm>
            <a:prstGeom prst="line">
              <a:avLst/>
            </a:prstGeom>
            <a:ln w="38100">
              <a:solidFill>
                <a:srgbClr val="FFE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A9D410D-CCD9-2E76-647E-91AD6182D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91748" y="2943262"/>
              <a:ext cx="309472" cy="2479"/>
            </a:xfrm>
            <a:prstGeom prst="line">
              <a:avLst/>
            </a:prstGeom>
            <a:ln w="38100">
              <a:solidFill>
                <a:srgbClr val="FFE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BACE3D7-61EA-9A22-EF69-2A920E3F61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3878" y="2943261"/>
              <a:ext cx="0" cy="621539"/>
            </a:xfrm>
            <a:prstGeom prst="straightConnector1">
              <a:avLst/>
            </a:prstGeom>
            <a:ln w="38100">
              <a:solidFill>
                <a:srgbClr val="FFEF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B88C830-DA96-7868-1C62-BDBB8F6CFF7F}"/>
                </a:ext>
              </a:extLst>
            </p:cNvPr>
            <p:cNvSpPr txBox="1"/>
            <p:nvPr/>
          </p:nvSpPr>
          <p:spPr>
            <a:xfrm>
              <a:off x="1357687" y="3879807"/>
              <a:ext cx="1391481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EF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</a:t>
              </a:r>
            </a:p>
            <a:p>
              <a:pPr algn="ctr"/>
              <a:r>
                <a:rPr lang="en-US" sz="1400" dirty="0">
                  <a:solidFill>
                    <a:srgbClr val="FFEF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repression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F82C4E-5F88-F678-FE3F-E6BDBFA193E2}"/>
              </a:ext>
            </a:extLst>
          </p:cNvPr>
          <p:cNvGrpSpPr/>
          <p:nvPr/>
        </p:nvGrpSpPr>
        <p:grpSpPr>
          <a:xfrm>
            <a:off x="8391919" y="345451"/>
            <a:ext cx="1159292" cy="1426559"/>
            <a:chOff x="3316177" y="2532104"/>
            <a:chExt cx="1159292" cy="142655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CCBD2C6-BECE-AD1E-4E52-A6A7A43ED8EE}"/>
                </a:ext>
              </a:extLst>
            </p:cNvPr>
            <p:cNvGrpSpPr/>
            <p:nvPr/>
          </p:nvGrpSpPr>
          <p:grpSpPr>
            <a:xfrm>
              <a:off x="3316177" y="2532104"/>
              <a:ext cx="1159292" cy="1426559"/>
              <a:chOff x="1262546" y="2686172"/>
              <a:chExt cx="1581765" cy="1946429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EAB68BA-773E-39E3-5C45-E97E2870C875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CCE042D-8B2E-45BF-B0FB-C392A4C3C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35439C8-FF9B-5528-32CC-8F40595E5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573B8B-7C5A-287F-E782-D85347434275}"/>
                  </a:ext>
                </a:extLst>
              </p:cNvPr>
              <p:cNvSpPr txBox="1"/>
              <p:nvPr/>
            </p:nvSpPr>
            <p:spPr>
              <a:xfrm>
                <a:off x="1774415" y="2686172"/>
                <a:ext cx="593161" cy="4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22BC7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50085BA-FD11-F7C8-3677-565FAA077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3429" y="3155242"/>
                <a:ext cx="0" cy="248215"/>
              </a:xfrm>
              <a:prstGeom prst="line">
                <a:avLst/>
              </a:prstGeom>
              <a:ln w="38100">
                <a:solidFill>
                  <a:srgbClr val="22B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793E420-7205-B6FB-2E5C-4384B991C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463" y="3147893"/>
                <a:ext cx="253931" cy="0"/>
              </a:xfrm>
              <a:prstGeom prst="line">
                <a:avLst/>
              </a:prstGeom>
              <a:ln w="38100">
                <a:solidFill>
                  <a:srgbClr val="22B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1A16C2-4551-DB7B-0A35-186CA54C1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2780" y="2951710"/>
                <a:ext cx="249713" cy="0"/>
              </a:xfrm>
              <a:prstGeom prst="line">
                <a:avLst/>
              </a:prstGeom>
              <a:ln w="38100">
                <a:solidFill>
                  <a:srgbClr val="22BC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6C6B288-093B-A258-57A0-FEBD561E11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6958" y="2943261"/>
                <a:ext cx="0" cy="621539"/>
              </a:xfrm>
              <a:prstGeom prst="straightConnector1">
                <a:avLst/>
              </a:prstGeom>
              <a:ln w="38100">
                <a:solidFill>
                  <a:srgbClr val="22BC7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E473FC-174B-0EC1-CC0C-C67FBA1B4A45}"/>
                  </a:ext>
                </a:extLst>
              </p:cNvPr>
              <p:cNvSpPr txBox="1"/>
              <p:nvPr/>
            </p:nvSpPr>
            <p:spPr>
              <a:xfrm>
                <a:off x="1262546" y="3918708"/>
                <a:ext cx="1581765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BC7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downstream</a:t>
                </a:r>
              </a:p>
              <a:p>
                <a:pPr algn="ctr"/>
                <a:r>
                  <a:rPr lang="en-US" sz="1400" dirty="0">
                    <a:solidFill>
                      <a:srgbClr val="22BC7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activation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7DA312-3CB8-CF3B-6891-5921B06A1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8453" y="3164421"/>
              <a:ext cx="186109" cy="0"/>
            </a:xfrm>
            <a:prstGeom prst="line">
              <a:avLst/>
            </a:prstGeom>
            <a:ln w="38100">
              <a:solidFill>
                <a:srgbClr val="22BC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696854-5C94-B947-FD7D-A5A9025746BC}"/>
              </a:ext>
            </a:extLst>
          </p:cNvPr>
          <p:cNvGrpSpPr/>
          <p:nvPr/>
        </p:nvGrpSpPr>
        <p:grpSpPr>
          <a:xfrm>
            <a:off x="6096000" y="897474"/>
            <a:ext cx="1014783" cy="820561"/>
            <a:chOff x="1379763" y="3474108"/>
            <a:chExt cx="1384594" cy="1119592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9745209-781E-0D19-1B5A-AC9440C99DF8}"/>
                </a:ext>
              </a:extLst>
            </p:cNvPr>
            <p:cNvSpPr/>
            <p:nvPr/>
          </p:nvSpPr>
          <p:spPr>
            <a:xfrm>
              <a:off x="1844834" y="347410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4AA266F-34DB-2893-DD6D-3EEF30455D3D}"/>
                </a:ext>
              </a:extLst>
            </p:cNvPr>
            <p:cNvCxnSpPr>
              <a:cxnSpLocks/>
            </p:cNvCxnSpPr>
            <p:nvPr/>
          </p:nvCxnSpPr>
          <p:spPr>
            <a:xfrm>
              <a:off x="1379763" y="3682702"/>
              <a:ext cx="3805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7338F3E-3890-2B71-9762-0053499376B2}"/>
                </a:ext>
              </a:extLst>
            </p:cNvPr>
            <p:cNvCxnSpPr>
              <a:cxnSpLocks/>
            </p:cNvCxnSpPr>
            <p:nvPr/>
          </p:nvCxnSpPr>
          <p:spPr>
            <a:xfrm>
              <a:off x="2361452" y="3682704"/>
              <a:ext cx="4029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9731A3-6D83-D8C1-0E34-20A19F4FB06F}"/>
                </a:ext>
              </a:extLst>
            </p:cNvPr>
            <p:cNvSpPr txBox="1"/>
            <p:nvPr/>
          </p:nvSpPr>
          <p:spPr>
            <a:xfrm>
              <a:off x="1656236" y="3879807"/>
              <a:ext cx="794382" cy="7138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</a:p>
            <a:p>
              <a:pPr algn="ctr"/>
              <a:r>
                <a:rPr lang="en-US" sz="1400" dirty="0">
                  <a:solidFill>
                    <a:srgbClr val="0070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57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4BF1D79-825D-13E1-2F5D-69B6A24AB9F0}"/>
              </a:ext>
            </a:extLst>
          </p:cNvPr>
          <p:cNvGrpSpPr/>
          <p:nvPr/>
        </p:nvGrpSpPr>
        <p:grpSpPr>
          <a:xfrm>
            <a:off x="1409059" y="527877"/>
            <a:ext cx="6269051" cy="1903392"/>
            <a:chOff x="1675759" y="4522027"/>
            <a:chExt cx="6269051" cy="19033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0B2875D-2842-BE5A-40CC-5DA2BDAB1459}"/>
                </a:ext>
              </a:extLst>
            </p:cNvPr>
            <p:cNvGrpSpPr/>
            <p:nvPr/>
          </p:nvGrpSpPr>
          <p:grpSpPr>
            <a:xfrm>
              <a:off x="1688078" y="4522027"/>
              <a:ext cx="6256732" cy="1903392"/>
              <a:chOff x="1688078" y="391987"/>
              <a:chExt cx="6256732" cy="190339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8AC403-20AE-DC43-01C7-288748551C82}"/>
                  </a:ext>
                </a:extLst>
              </p:cNvPr>
              <p:cNvSpPr txBox="1"/>
              <p:nvPr/>
            </p:nvSpPr>
            <p:spPr>
              <a:xfrm>
                <a:off x="4492292" y="1312190"/>
                <a:ext cx="8322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Phytoene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93DE50-3EAC-F2AA-288B-4DA401F4E955}"/>
                  </a:ext>
                </a:extLst>
              </p:cNvPr>
              <p:cNvSpPr txBox="1"/>
              <p:nvPr/>
            </p:nvSpPr>
            <p:spPr>
              <a:xfrm>
                <a:off x="5797725" y="1312189"/>
                <a:ext cx="842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Lycopene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F9956E-B0C9-E436-CDFD-DD1496DDDA6F}"/>
                  </a:ext>
                </a:extLst>
              </p:cNvPr>
              <p:cNvSpPr txBox="1"/>
              <p:nvPr/>
            </p:nvSpPr>
            <p:spPr>
              <a:xfrm>
                <a:off x="2286109" y="945758"/>
                <a:ext cx="433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9695C9-0729-C881-CAB3-1B5104D256B6}"/>
                  </a:ext>
                </a:extLst>
              </p:cNvPr>
              <p:cNvSpPr txBox="1"/>
              <p:nvPr/>
            </p:nvSpPr>
            <p:spPr>
              <a:xfrm>
                <a:off x="2294296" y="1650520"/>
                <a:ext cx="4844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6ECBE8-F215-D834-7A23-CA43B73A6BC5}"/>
                  </a:ext>
                </a:extLst>
              </p:cNvPr>
              <p:cNvSpPr txBox="1"/>
              <p:nvPr/>
            </p:nvSpPr>
            <p:spPr>
              <a:xfrm>
                <a:off x="3388837" y="1312190"/>
                <a:ext cx="6303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GGPP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B0BA14-4459-F348-1774-1079AB189A33}"/>
                  </a:ext>
                </a:extLst>
              </p:cNvPr>
              <p:cNvSpPr txBox="1"/>
              <p:nvPr/>
            </p:nvSpPr>
            <p:spPr>
              <a:xfrm>
                <a:off x="7024365" y="1302447"/>
                <a:ext cx="920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β-carotene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21961C-32E4-01F1-4A3C-C7C89DC65B3E}"/>
                  </a:ext>
                </a:extLst>
              </p:cNvPr>
              <p:cNvSpPr txBox="1"/>
              <p:nvPr/>
            </p:nvSpPr>
            <p:spPr>
              <a:xfrm>
                <a:off x="2920722" y="1558639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crtE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63FF76-D02E-55A6-3E83-065F7CE45FE5}"/>
                  </a:ext>
                </a:extLst>
              </p:cNvPr>
              <p:cNvSpPr txBox="1"/>
              <p:nvPr/>
            </p:nvSpPr>
            <p:spPr>
              <a:xfrm>
                <a:off x="3963399" y="1552568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crtB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4945D0-68C2-DBB1-BF01-5511041C40B0}"/>
                  </a:ext>
                </a:extLst>
              </p:cNvPr>
              <p:cNvSpPr txBox="1"/>
              <p:nvPr/>
            </p:nvSpPr>
            <p:spPr>
              <a:xfrm>
                <a:off x="5326121" y="1552568"/>
                <a:ext cx="4716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crtI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35E83B-6C71-D6CB-EA86-440CFE7890A6}"/>
                  </a:ext>
                </a:extLst>
              </p:cNvPr>
              <p:cNvSpPr txBox="1"/>
              <p:nvPr/>
            </p:nvSpPr>
            <p:spPr>
              <a:xfrm>
                <a:off x="6546528" y="1561136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BEA07CF-F2E1-8627-7E61-D0FCEFDA6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6510" y="1988803"/>
                <a:ext cx="0" cy="3065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4D8FC29-F999-4CFC-B3F2-E7335B42FE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680" y="1252063"/>
                <a:ext cx="0" cy="3065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6A2803C-F36D-3BCA-A79F-13CAB929FC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48" y="417702"/>
                <a:ext cx="0" cy="3447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0EA5C9-3F64-B753-DBFF-0515942AD998}"/>
                  </a:ext>
                </a:extLst>
              </p:cNvPr>
              <p:cNvSpPr txBox="1"/>
              <p:nvPr/>
            </p:nvSpPr>
            <p:spPr>
              <a:xfrm>
                <a:off x="1688078" y="682406"/>
                <a:ext cx="4230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0C6FDC-D458-4264-7788-0BE92E36BF56}"/>
                  </a:ext>
                </a:extLst>
              </p:cNvPr>
              <p:cNvSpPr txBox="1"/>
              <p:nvPr/>
            </p:nvSpPr>
            <p:spPr>
              <a:xfrm>
                <a:off x="1984272" y="1956825"/>
                <a:ext cx="5100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fpp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6D1CF40-9123-D087-C29D-4B29566324FD}"/>
                  </a:ext>
                </a:extLst>
              </p:cNvPr>
              <p:cNvSpPr txBox="1"/>
              <p:nvPr/>
            </p:nvSpPr>
            <p:spPr>
              <a:xfrm>
                <a:off x="2567089" y="391987"/>
                <a:ext cx="4983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ipp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9B2DDE-CFCF-C73D-1F25-01415E78A01C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2719241" y="5214298"/>
              <a:ext cx="262244" cy="3358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8DA322E-3A21-980C-C11A-A5CF8AFB7F7F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2778724" y="5535391"/>
              <a:ext cx="202761" cy="3836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29670F-954D-832F-FB68-A8FF37749379}"/>
                </a:ext>
              </a:extLst>
            </p:cNvPr>
            <p:cNvCxnSpPr/>
            <p:nvPr/>
          </p:nvCxnSpPr>
          <p:spPr>
            <a:xfrm>
              <a:off x="2981485" y="5550179"/>
              <a:ext cx="33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FCD5FF7-0742-C758-D173-70401CBBF38F}"/>
                </a:ext>
              </a:extLst>
            </p:cNvPr>
            <p:cNvCxnSpPr>
              <a:cxnSpLocks/>
            </p:cNvCxnSpPr>
            <p:nvPr/>
          </p:nvCxnSpPr>
          <p:spPr>
            <a:xfrm>
              <a:off x="1675759" y="523399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AFCBF4-CBB5-1698-92FF-9AD167840744}"/>
                </a:ext>
              </a:extLst>
            </p:cNvPr>
            <p:cNvCxnSpPr>
              <a:cxnSpLocks/>
            </p:cNvCxnSpPr>
            <p:nvPr/>
          </p:nvCxnSpPr>
          <p:spPr>
            <a:xfrm>
              <a:off x="4091804" y="5580728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0127A67-4F91-B0B0-806B-1980BD72E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24571" y="5586156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220DAF-0D09-642E-1609-A0CE943DEFBA}"/>
                </a:ext>
              </a:extLst>
            </p:cNvPr>
            <p:cNvCxnSpPr>
              <a:cxnSpLocks/>
            </p:cNvCxnSpPr>
            <p:nvPr/>
          </p:nvCxnSpPr>
          <p:spPr>
            <a:xfrm>
              <a:off x="6601802" y="5580728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50B685-FA32-EF35-D076-C877A2D45A08}"/>
              </a:ext>
            </a:extLst>
          </p:cNvPr>
          <p:cNvGrpSpPr/>
          <p:nvPr/>
        </p:nvGrpSpPr>
        <p:grpSpPr>
          <a:xfrm>
            <a:off x="1421378" y="2614508"/>
            <a:ext cx="6269051" cy="1903392"/>
            <a:chOff x="1675759" y="4522027"/>
            <a:chExt cx="6269051" cy="19033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D33A1B9-DCD9-782E-29D0-98F587097EAF}"/>
                </a:ext>
              </a:extLst>
            </p:cNvPr>
            <p:cNvGrpSpPr/>
            <p:nvPr/>
          </p:nvGrpSpPr>
          <p:grpSpPr>
            <a:xfrm>
              <a:off x="1688078" y="4522027"/>
              <a:ext cx="6256732" cy="1903392"/>
              <a:chOff x="1688078" y="391987"/>
              <a:chExt cx="6256732" cy="1903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9901332-E3B3-2732-5F77-5F06F34406A6}"/>
                  </a:ext>
                </a:extLst>
              </p:cNvPr>
              <p:cNvSpPr txBox="1"/>
              <p:nvPr/>
            </p:nvSpPr>
            <p:spPr>
              <a:xfrm>
                <a:off x="4492292" y="1312190"/>
                <a:ext cx="8322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Phytoene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486E9C-93DD-3DED-3C4B-48732708B08A}"/>
                  </a:ext>
                </a:extLst>
              </p:cNvPr>
              <p:cNvSpPr txBox="1"/>
              <p:nvPr/>
            </p:nvSpPr>
            <p:spPr>
              <a:xfrm>
                <a:off x="5797725" y="1312189"/>
                <a:ext cx="8426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Lycopene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CA765A2-60F6-E3F9-E560-9A1B7B361D45}"/>
                  </a:ext>
                </a:extLst>
              </p:cNvPr>
              <p:cNvSpPr txBox="1"/>
              <p:nvPr/>
            </p:nvSpPr>
            <p:spPr>
              <a:xfrm>
                <a:off x="2286109" y="945758"/>
                <a:ext cx="4331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IPP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5EA6A6A-A4BF-8227-457C-CCE56B5A66CD}"/>
                  </a:ext>
                </a:extLst>
              </p:cNvPr>
              <p:cNvSpPr txBox="1"/>
              <p:nvPr/>
            </p:nvSpPr>
            <p:spPr>
              <a:xfrm>
                <a:off x="2294296" y="1650520"/>
                <a:ext cx="4844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72142CD-BABF-D6E1-7025-FAE7B1DE7F1E}"/>
                  </a:ext>
                </a:extLst>
              </p:cNvPr>
              <p:cNvSpPr txBox="1"/>
              <p:nvPr/>
            </p:nvSpPr>
            <p:spPr>
              <a:xfrm>
                <a:off x="3388837" y="1312190"/>
                <a:ext cx="6303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GGPP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B989B3-A277-0418-6A89-5FBB3AB1C79C}"/>
                  </a:ext>
                </a:extLst>
              </p:cNvPr>
              <p:cNvSpPr txBox="1"/>
              <p:nvPr/>
            </p:nvSpPr>
            <p:spPr>
              <a:xfrm>
                <a:off x="7024365" y="1302447"/>
                <a:ext cx="920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β-carotene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ADAAF69-245E-3EA9-F7FD-F7950D929C74}"/>
                  </a:ext>
                </a:extLst>
              </p:cNvPr>
              <p:cNvSpPr txBox="1"/>
              <p:nvPr/>
            </p:nvSpPr>
            <p:spPr>
              <a:xfrm>
                <a:off x="2920722" y="1558639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crtE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11DA15B-66FA-E2DA-45A9-593BB65B740B}"/>
                  </a:ext>
                </a:extLst>
              </p:cNvPr>
              <p:cNvSpPr txBox="1"/>
              <p:nvPr/>
            </p:nvSpPr>
            <p:spPr>
              <a:xfrm>
                <a:off x="3963399" y="1552568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crtB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290ECC-F4C9-CFD1-FC32-5C3320B16538}"/>
                  </a:ext>
                </a:extLst>
              </p:cNvPr>
              <p:cNvSpPr txBox="1"/>
              <p:nvPr/>
            </p:nvSpPr>
            <p:spPr>
              <a:xfrm>
                <a:off x="5326121" y="1552568"/>
                <a:ext cx="4716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crtI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3D8F01-86F3-825B-B40F-4A08500C43EF}"/>
                  </a:ext>
                </a:extLst>
              </p:cNvPr>
              <p:cNvSpPr txBox="1"/>
              <p:nvPr/>
            </p:nvSpPr>
            <p:spPr>
              <a:xfrm>
                <a:off x="6546528" y="1561136"/>
                <a:ext cx="550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crtY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30882BC-0381-4E42-B3B4-C503D5915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6510" y="1988803"/>
                <a:ext cx="0" cy="3065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634BBAD-6B4C-CA73-CC07-FAAC9D80D3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680" y="1252063"/>
                <a:ext cx="0" cy="3065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DDAE995-38AE-A649-72EA-1755D29028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4348" y="417702"/>
                <a:ext cx="0" cy="3447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1123E0C-DB66-917B-2931-A5BBF005984E}"/>
                  </a:ext>
                </a:extLst>
              </p:cNvPr>
              <p:cNvSpPr txBox="1"/>
              <p:nvPr/>
            </p:nvSpPr>
            <p:spPr>
              <a:xfrm>
                <a:off x="1688078" y="682406"/>
                <a:ext cx="4230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64CDD5A-2B57-C906-6146-9D382F9D46E6}"/>
                  </a:ext>
                </a:extLst>
              </p:cNvPr>
              <p:cNvSpPr txBox="1"/>
              <p:nvPr/>
            </p:nvSpPr>
            <p:spPr>
              <a:xfrm>
                <a:off x="1984272" y="1956825"/>
                <a:ext cx="5100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fpp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C7655EC-181A-F98E-EF52-991DC2BE5CA2}"/>
                  </a:ext>
                </a:extLst>
              </p:cNvPr>
              <p:cNvSpPr txBox="1"/>
              <p:nvPr/>
            </p:nvSpPr>
            <p:spPr>
              <a:xfrm>
                <a:off x="2567089" y="391987"/>
                <a:ext cx="4983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sz="160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ipp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5504EC-F5D3-2757-0958-7B6836F6BB6A}"/>
                </a:ext>
              </a:extLst>
            </p:cNvPr>
            <p:cNvCxnSpPr>
              <a:stCxn id="57" idx="3"/>
            </p:cNvCxnSpPr>
            <p:nvPr/>
          </p:nvCxnSpPr>
          <p:spPr>
            <a:xfrm>
              <a:off x="2719241" y="5214298"/>
              <a:ext cx="262244" cy="3358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00BA13-0A6D-0410-109C-90BF18C96D6D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2778724" y="5535391"/>
              <a:ext cx="202761" cy="3836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1BD5680-EF7C-8117-B594-7AACD96DACB6}"/>
                </a:ext>
              </a:extLst>
            </p:cNvPr>
            <p:cNvCxnSpPr/>
            <p:nvPr/>
          </p:nvCxnSpPr>
          <p:spPr>
            <a:xfrm>
              <a:off x="2981485" y="5550179"/>
              <a:ext cx="330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5761837-B612-4006-15D4-F0C5FCC8824D}"/>
                </a:ext>
              </a:extLst>
            </p:cNvPr>
            <p:cNvCxnSpPr>
              <a:cxnSpLocks/>
            </p:cNvCxnSpPr>
            <p:nvPr/>
          </p:nvCxnSpPr>
          <p:spPr>
            <a:xfrm>
              <a:off x="1675759" y="523399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D9B474D-32C9-7D94-2818-66DB037BE165}"/>
                </a:ext>
              </a:extLst>
            </p:cNvPr>
            <p:cNvCxnSpPr>
              <a:cxnSpLocks/>
            </p:cNvCxnSpPr>
            <p:nvPr/>
          </p:nvCxnSpPr>
          <p:spPr>
            <a:xfrm>
              <a:off x="4091804" y="5580728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60B7AD5-9359-1867-EF50-F51882FFF67D}"/>
                </a:ext>
              </a:extLst>
            </p:cNvPr>
            <p:cNvCxnSpPr>
              <a:cxnSpLocks/>
            </p:cNvCxnSpPr>
            <p:nvPr/>
          </p:nvCxnSpPr>
          <p:spPr>
            <a:xfrm>
              <a:off x="5324571" y="5586156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0F6229-BEC3-50F8-D97E-511DFA7155C4}"/>
                </a:ext>
              </a:extLst>
            </p:cNvPr>
            <p:cNvCxnSpPr>
              <a:cxnSpLocks/>
            </p:cNvCxnSpPr>
            <p:nvPr/>
          </p:nvCxnSpPr>
          <p:spPr>
            <a:xfrm>
              <a:off x="6601802" y="5580728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154E929-1893-9B9F-C905-05940B52E890}"/>
              </a:ext>
            </a:extLst>
          </p:cNvPr>
          <p:cNvGrpSpPr/>
          <p:nvPr/>
        </p:nvGrpSpPr>
        <p:grpSpPr>
          <a:xfrm>
            <a:off x="2804700" y="3158537"/>
            <a:ext cx="4425507" cy="389591"/>
            <a:chOff x="2804700" y="3158537"/>
            <a:chExt cx="4425507" cy="389591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892153B-51F1-3B7A-1811-3BA097DCA05F}"/>
                </a:ext>
              </a:extLst>
            </p:cNvPr>
            <p:cNvCxnSpPr>
              <a:stCxn id="60" idx="0"/>
            </p:cNvCxnSpPr>
            <p:nvPr/>
          </p:nvCxnSpPr>
          <p:spPr>
            <a:xfrm flipH="1" flipV="1">
              <a:off x="7230206" y="3168279"/>
              <a:ext cx="1" cy="356689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FAA5C3E-FCC7-C413-6966-9E836DBF813C}"/>
                </a:ext>
              </a:extLst>
            </p:cNvPr>
            <p:cNvCxnSpPr/>
            <p:nvPr/>
          </p:nvCxnSpPr>
          <p:spPr>
            <a:xfrm flipH="1">
              <a:off x="2892124" y="3168279"/>
              <a:ext cx="4338082" cy="0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A628679-8A55-AB48-3CBD-EB12BF692E15}"/>
                </a:ext>
              </a:extLst>
            </p:cNvPr>
            <p:cNvCxnSpPr/>
            <p:nvPr/>
          </p:nvCxnSpPr>
          <p:spPr>
            <a:xfrm>
              <a:off x="3971775" y="3168279"/>
              <a:ext cx="0" cy="366431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F17EA6-47F6-EC08-B3E3-F3A64131BD18}"/>
                </a:ext>
              </a:extLst>
            </p:cNvPr>
            <p:cNvCxnSpPr/>
            <p:nvPr/>
          </p:nvCxnSpPr>
          <p:spPr>
            <a:xfrm>
              <a:off x="5210025" y="3158537"/>
              <a:ext cx="0" cy="366431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86FE8F2-4E42-502F-C19F-2B7D702967AF}"/>
                </a:ext>
              </a:extLst>
            </p:cNvPr>
            <p:cNvCxnSpPr/>
            <p:nvPr/>
          </p:nvCxnSpPr>
          <p:spPr>
            <a:xfrm>
              <a:off x="6539566" y="3168279"/>
              <a:ext cx="0" cy="366431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72B5A8F-1C2B-5A83-910A-87C024506AAF}"/>
                </a:ext>
              </a:extLst>
            </p:cNvPr>
            <p:cNvCxnSpPr/>
            <p:nvPr/>
          </p:nvCxnSpPr>
          <p:spPr>
            <a:xfrm>
              <a:off x="2901499" y="3168279"/>
              <a:ext cx="0" cy="366431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6CD8ECE-0195-408E-2864-8F0DBCAE4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4700" y="3524968"/>
              <a:ext cx="213539" cy="0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572C53F-F8BB-027A-20B3-C29C136AC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005" y="3548128"/>
              <a:ext cx="213539" cy="0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544060B-7FED-38C7-E38E-479EE5EA3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3255" y="3535428"/>
              <a:ext cx="213539" cy="0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AACFE9D-2992-AD85-925B-C66D79E76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9613" y="3548128"/>
              <a:ext cx="213539" cy="0"/>
            </a:xfrm>
            <a:prstGeom prst="line">
              <a:avLst/>
            </a:prstGeom>
            <a:ln w="28575">
              <a:solidFill>
                <a:srgbClr val="F5AB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2965C8B2-172A-CA88-5F58-99E71E32C2E3}"/>
              </a:ext>
            </a:extLst>
          </p:cNvPr>
          <p:cNvSpPr txBox="1"/>
          <p:nvPr/>
        </p:nvSpPr>
        <p:spPr>
          <a:xfrm>
            <a:off x="5774546" y="906944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9D2E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control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DD8A9CF-36F4-A8F7-6143-E1FAB3CD7E11}"/>
              </a:ext>
            </a:extLst>
          </p:cNvPr>
          <p:cNvSpPr txBox="1"/>
          <p:nvPr/>
        </p:nvSpPr>
        <p:spPr>
          <a:xfrm>
            <a:off x="5385495" y="2224165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5AB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feedback loop</a:t>
            </a:r>
          </a:p>
        </p:txBody>
      </p:sp>
    </p:spTree>
    <p:extLst>
      <p:ext uri="{BB962C8B-B14F-4D97-AF65-F5344CB8AC3E}">
        <p14:creationId xmlns:p14="http://schemas.microsoft.com/office/powerpoint/2010/main" val="407426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4F9391-A8BF-838C-E455-49D0FECF6C1F}"/>
              </a:ext>
            </a:extLst>
          </p:cNvPr>
          <p:cNvGrpSpPr>
            <a:grpSpLocks/>
          </p:cNvGrpSpPr>
          <p:nvPr/>
        </p:nvGrpSpPr>
        <p:grpSpPr>
          <a:xfrm>
            <a:off x="1267334" y="1420888"/>
            <a:ext cx="4279746" cy="2828985"/>
            <a:chOff x="547509" y="2607871"/>
            <a:chExt cx="3746500" cy="2476500"/>
          </a:xfrm>
        </p:grpSpPr>
        <p:pic>
          <p:nvPicPr>
            <p:cNvPr id="3" name="Picture 2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42CB83F-3137-BE53-461E-F5206415B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509" y="2607871"/>
              <a:ext cx="3746500" cy="2476500"/>
            </a:xfrm>
            <a:prstGeom prst="rect">
              <a:avLst/>
            </a:prstGeom>
          </p:spPr>
        </p:pic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98A44693-ED98-171C-C2FB-B0B0AE57132F}"/>
                </a:ext>
              </a:extLst>
            </p:cNvPr>
            <p:cNvSpPr>
              <a:spLocks/>
            </p:cNvSpPr>
            <p:nvPr/>
          </p:nvSpPr>
          <p:spPr>
            <a:xfrm>
              <a:off x="1158164" y="3829482"/>
              <a:ext cx="2985425" cy="763361"/>
            </a:xfrm>
            <a:custGeom>
              <a:avLst/>
              <a:gdLst>
                <a:gd name="connsiteX0" fmla="*/ 0 w 2985425"/>
                <a:gd name="connsiteY0" fmla="*/ 763010 h 763361"/>
                <a:gd name="connsiteX1" fmla="*/ 399672 w 2985425"/>
                <a:gd name="connsiteY1" fmla="*/ 732731 h 763361"/>
                <a:gd name="connsiteX2" fmla="*/ 1423073 w 2985425"/>
                <a:gd name="connsiteY2" fmla="*/ 569229 h 763361"/>
                <a:gd name="connsiteX3" fmla="*/ 1883301 w 2985425"/>
                <a:gd name="connsiteY3" fmla="*/ 429950 h 763361"/>
                <a:gd name="connsiteX4" fmla="*/ 2264805 w 2985425"/>
                <a:gd name="connsiteY4" fmla="*/ 272504 h 763361"/>
                <a:gd name="connsiteX5" fmla="*/ 2591809 w 2985425"/>
                <a:gd name="connsiteY5" fmla="*/ 145335 h 763361"/>
                <a:gd name="connsiteX6" fmla="*/ 2985425 w 2985425"/>
                <a:gd name="connsiteY6" fmla="*/ 0 h 76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5425" h="763361">
                  <a:moveTo>
                    <a:pt x="0" y="763010"/>
                  </a:moveTo>
                  <a:cubicBezTo>
                    <a:pt x="81246" y="764019"/>
                    <a:pt x="162493" y="765028"/>
                    <a:pt x="399672" y="732731"/>
                  </a:cubicBezTo>
                  <a:cubicBezTo>
                    <a:pt x="636851" y="700434"/>
                    <a:pt x="1175802" y="619692"/>
                    <a:pt x="1423073" y="569229"/>
                  </a:cubicBezTo>
                  <a:cubicBezTo>
                    <a:pt x="1670344" y="518766"/>
                    <a:pt x="1743012" y="479404"/>
                    <a:pt x="1883301" y="429950"/>
                  </a:cubicBezTo>
                  <a:cubicBezTo>
                    <a:pt x="2023590" y="380496"/>
                    <a:pt x="2146720" y="319940"/>
                    <a:pt x="2264805" y="272504"/>
                  </a:cubicBezTo>
                  <a:cubicBezTo>
                    <a:pt x="2382890" y="225068"/>
                    <a:pt x="2591809" y="145335"/>
                    <a:pt x="2591809" y="145335"/>
                  </a:cubicBezTo>
                  <a:cubicBezTo>
                    <a:pt x="2711912" y="99918"/>
                    <a:pt x="2852201" y="37343"/>
                    <a:pt x="2985425" y="0"/>
                  </a:cubicBezTo>
                </a:path>
              </a:pathLst>
            </a:custGeom>
            <a:noFill/>
            <a:ln w="285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BFD93EA-D39E-A9DC-8043-9A249E10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2" y="4522710"/>
            <a:ext cx="5486411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0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green dots&#10;&#10;Description automatically generated">
            <a:extLst>
              <a:ext uri="{FF2B5EF4-FFF2-40B4-BE49-F238E27FC236}">
                <a16:creationId xmlns:a16="http://schemas.microsoft.com/office/drawing/2014/main" id="{CE288B62-6C0E-08EC-2452-39FB44DF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1" y="2451163"/>
            <a:ext cx="2520000" cy="1800000"/>
          </a:xfrm>
          <a:prstGeom prst="rect">
            <a:avLst/>
          </a:prstGeom>
        </p:spPr>
      </p:pic>
      <p:pic>
        <p:nvPicPr>
          <p:cNvPr id="5" name="Picture 4" descr="A graph showing a number of iterations&#10;&#10;Description automatically generated">
            <a:extLst>
              <a:ext uri="{FF2B5EF4-FFF2-40B4-BE49-F238E27FC236}">
                <a16:creationId xmlns:a16="http://schemas.microsoft.com/office/drawing/2014/main" id="{28EED601-FC5A-D827-7A27-40E606EF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1" y="651163"/>
            <a:ext cx="2520000" cy="1800000"/>
          </a:xfrm>
          <a:prstGeom prst="rect">
            <a:avLst/>
          </a:prstGeom>
        </p:spPr>
      </p:pic>
      <p:pic>
        <p:nvPicPr>
          <p:cNvPr id="7" name="Picture 6" descr="A graph of a number of iterations&#10;&#10;Description automatically generated">
            <a:extLst>
              <a:ext uri="{FF2B5EF4-FFF2-40B4-BE49-F238E27FC236}">
                <a16:creationId xmlns:a16="http://schemas.microsoft.com/office/drawing/2014/main" id="{896EB712-BF1D-284C-4229-89213C23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71" y="4251163"/>
            <a:ext cx="25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3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B8CFD90E-BB2E-8ABD-35F0-938940F4A2A8}"/>
              </a:ext>
            </a:extLst>
          </p:cNvPr>
          <p:cNvGrpSpPr/>
          <p:nvPr/>
        </p:nvGrpSpPr>
        <p:grpSpPr>
          <a:xfrm>
            <a:off x="582072" y="7515"/>
            <a:ext cx="8648687" cy="1350066"/>
            <a:chOff x="494998" y="450859"/>
            <a:chExt cx="8648687" cy="1350066"/>
          </a:xfrm>
        </p:grpSpPr>
        <p:sp>
          <p:nvSpPr>
            <p:cNvPr id="5" name="Rounded Rectangle 36">
              <a:extLst>
                <a:ext uri="{FF2B5EF4-FFF2-40B4-BE49-F238E27FC236}">
                  <a16:creationId xmlns:a16="http://schemas.microsoft.com/office/drawing/2014/main" id="{111680DE-26E4-C2B1-3E19-82C15AA8E7BC}"/>
                </a:ext>
              </a:extLst>
            </p:cNvPr>
            <p:cNvSpPr/>
            <p:nvPr/>
          </p:nvSpPr>
          <p:spPr>
            <a:xfrm rot="16200000">
              <a:off x="5001779" y="958603"/>
              <a:ext cx="162906" cy="38595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6BDC-A691-79EB-E4D2-8350CC42DFCA}"/>
                </a:ext>
              </a:extLst>
            </p:cNvPr>
            <p:cNvSpPr txBox="1"/>
            <p:nvPr/>
          </p:nvSpPr>
          <p:spPr>
            <a:xfrm>
              <a:off x="1086433" y="1439495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D1FEDE-0AB0-3C19-6545-324CC76E1C7D}"/>
                </a:ext>
              </a:extLst>
            </p:cNvPr>
            <p:cNvSpPr txBox="1"/>
            <p:nvPr/>
          </p:nvSpPr>
          <p:spPr>
            <a:xfrm>
              <a:off x="8107824" y="1368490"/>
              <a:ext cx="1035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glucaric 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A3100D-E644-2680-21D8-30D38FF6285B}"/>
                </a:ext>
              </a:extLst>
            </p:cNvPr>
            <p:cNvSpPr txBox="1"/>
            <p:nvPr/>
          </p:nvSpPr>
          <p:spPr>
            <a:xfrm>
              <a:off x="4594080" y="1409085"/>
              <a:ext cx="950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37DD14-E5CB-9E71-B82E-784971B1A60E}"/>
                </a:ext>
              </a:extLst>
            </p:cNvPr>
            <p:cNvSpPr txBox="1"/>
            <p:nvPr/>
          </p:nvSpPr>
          <p:spPr>
            <a:xfrm>
              <a:off x="3116614" y="1339260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myoinositol-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20975C-757B-5708-E5DC-4A19F3536384}"/>
                </a:ext>
              </a:extLst>
            </p:cNvPr>
            <p:cNvSpPr txBox="1"/>
            <p:nvPr/>
          </p:nvSpPr>
          <p:spPr>
            <a:xfrm>
              <a:off x="2602204" y="1070531"/>
              <a:ext cx="606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Ino1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AD97DE-3530-A30B-09C9-6874D5D86287}"/>
                </a:ext>
              </a:extLst>
            </p:cNvPr>
            <p:cNvSpPr txBox="1"/>
            <p:nvPr/>
          </p:nvSpPr>
          <p:spPr>
            <a:xfrm>
              <a:off x="5781851" y="1196903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MIOX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40629F-888A-9617-3CE8-57DACE9E70E6}"/>
                </a:ext>
              </a:extLst>
            </p:cNvPr>
            <p:cNvSpPr txBox="1"/>
            <p:nvPr/>
          </p:nvSpPr>
          <p:spPr>
            <a:xfrm>
              <a:off x="7573021" y="110094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Udh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C97238-AC75-0260-2136-47CDEFF47114}"/>
                </a:ext>
              </a:extLst>
            </p:cNvPr>
            <p:cNvSpPr txBox="1"/>
            <p:nvPr/>
          </p:nvSpPr>
          <p:spPr>
            <a:xfrm>
              <a:off x="6729172" y="1288740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glucuronic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315970-6385-C0B7-03A7-2B7D754D8FD7}"/>
                </a:ext>
              </a:extLst>
            </p:cNvPr>
            <p:cNvSpPr txBox="1"/>
            <p:nvPr/>
          </p:nvSpPr>
          <p:spPr>
            <a:xfrm>
              <a:off x="4029934" y="1046277"/>
              <a:ext cx="68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SuhB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EFD0459-DD1A-9DD9-49DC-9B0D09EE6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33" y="734058"/>
              <a:ext cx="0" cy="6721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F4C648-C433-59D4-F1C3-3507F0860E01}"/>
                </a:ext>
              </a:extLst>
            </p:cNvPr>
            <p:cNvSpPr txBox="1"/>
            <p:nvPr/>
          </p:nvSpPr>
          <p:spPr>
            <a:xfrm>
              <a:off x="4801187" y="450859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D2F6AA63-B871-2038-ABD6-F097F48B2845}"/>
                </a:ext>
              </a:extLst>
            </p:cNvPr>
            <p:cNvSpPr/>
            <p:nvPr/>
          </p:nvSpPr>
          <p:spPr>
            <a:xfrm rot="5400000">
              <a:off x="5523344" y="919486"/>
              <a:ext cx="505442" cy="669566"/>
            </a:xfrm>
            <a:prstGeom prst="arc">
              <a:avLst>
                <a:gd name="adj1" fmla="val 4924546"/>
                <a:gd name="adj2" fmla="val 15141118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479A13-704E-1DB8-FFEB-5F212C1A27A0}"/>
                </a:ext>
              </a:extLst>
            </p:cNvPr>
            <p:cNvSpPr txBox="1"/>
            <p:nvPr/>
          </p:nvSpPr>
          <p:spPr>
            <a:xfrm>
              <a:off x="5412252" y="65178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8C0372E-4EB7-7189-8115-CD412178E31C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51" y="1570093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4E91B31-F175-F33D-A9D5-8A7479A4AB21}"/>
                </a:ext>
              </a:extLst>
            </p:cNvPr>
            <p:cNvCxnSpPr>
              <a:cxnSpLocks/>
            </p:cNvCxnSpPr>
            <p:nvPr/>
          </p:nvCxnSpPr>
          <p:spPr>
            <a:xfrm>
              <a:off x="4171517" y="1535457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3A0A18-4D1C-7854-6965-6CD55F81FC5F}"/>
                </a:ext>
              </a:extLst>
            </p:cNvPr>
            <p:cNvSpPr txBox="1"/>
            <p:nvPr/>
          </p:nvSpPr>
          <p:spPr>
            <a:xfrm>
              <a:off x="507317" y="1162036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F0B669D-94B5-D208-822C-9C9778A24FE9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8" y="158358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7125BE-0141-8D39-A933-C8CA08E68903}"/>
                </a:ext>
              </a:extLst>
            </p:cNvPr>
            <p:cNvCxnSpPr>
              <a:cxnSpLocks/>
            </p:cNvCxnSpPr>
            <p:nvPr/>
          </p:nvCxnSpPr>
          <p:spPr>
            <a:xfrm>
              <a:off x="5583399" y="1570092"/>
              <a:ext cx="1212256" cy="7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726637D-852E-2246-2619-03E22D0B147F}"/>
                </a:ext>
              </a:extLst>
            </p:cNvPr>
            <p:cNvCxnSpPr>
              <a:cxnSpLocks/>
            </p:cNvCxnSpPr>
            <p:nvPr/>
          </p:nvCxnSpPr>
          <p:spPr>
            <a:xfrm>
              <a:off x="7640571" y="1554815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C1B958-294F-6A71-53D6-C3F310337AEC}"/>
              </a:ext>
            </a:extLst>
          </p:cNvPr>
          <p:cNvGrpSpPr/>
          <p:nvPr/>
        </p:nvGrpSpPr>
        <p:grpSpPr>
          <a:xfrm>
            <a:off x="582072" y="1533633"/>
            <a:ext cx="8648687" cy="1350066"/>
            <a:chOff x="494998" y="450859"/>
            <a:chExt cx="8648687" cy="1350066"/>
          </a:xfrm>
        </p:grpSpPr>
        <p:sp>
          <p:nvSpPr>
            <p:cNvPr id="45" name="Rounded Rectangle 36">
              <a:extLst>
                <a:ext uri="{FF2B5EF4-FFF2-40B4-BE49-F238E27FC236}">
                  <a16:creationId xmlns:a16="http://schemas.microsoft.com/office/drawing/2014/main" id="{1781888E-BAE5-41B7-94D4-FD1F58D86C4B}"/>
                </a:ext>
              </a:extLst>
            </p:cNvPr>
            <p:cNvSpPr/>
            <p:nvPr/>
          </p:nvSpPr>
          <p:spPr>
            <a:xfrm rot="16200000">
              <a:off x="5001779" y="958603"/>
              <a:ext cx="162906" cy="38595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3A8869-BF6B-76B8-4FCE-A8428D5E70C1}"/>
                </a:ext>
              </a:extLst>
            </p:cNvPr>
            <p:cNvSpPr txBox="1"/>
            <p:nvPr/>
          </p:nvSpPr>
          <p:spPr>
            <a:xfrm>
              <a:off x="1086433" y="1439495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E7145F-9899-ED3C-0E5D-35F970047F6A}"/>
                </a:ext>
              </a:extLst>
            </p:cNvPr>
            <p:cNvSpPr txBox="1"/>
            <p:nvPr/>
          </p:nvSpPr>
          <p:spPr>
            <a:xfrm>
              <a:off x="8107824" y="1368490"/>
              <a:ext cx="1035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glucaric 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1060C3-CDF3-0902-67E0-64EA5E2180D8}"/>
                </a:ext>
              </a:extLst>
            </p:cNvPr>
            <p:cNvSpPr txBox="1"/>
            <p:nvPr/>
          </p:nvSpPr>
          <p:spPr>
            <a:xfrm>
              <a:off x="4594080" y="1409085"/>
              <a:ext cx="950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604E42-3CB0-4E3A-5E08-86B02C427A9B}"/>
                </a:ext>
              </a:extLst>
            </p:cNvPr>
            <p:cNvSpPr txBox="1"/>
            <p:nvPr/>
          </p:nvSpPr>
          <p:spPr>
            <a:xfrm>
              <a:off x="3116614" y="1339260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myoinositol-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B29B3F-8BE6-98B5-E6A3-A9F4D0535B17}"/>
                </a:ext>
              </a:extLst>
            </p:cNvPr>
            <p:cNvSpPr txBox="1"/>
            <p:nvPr/>
          </p:nvSpPr>
          <p:spPr>
            <a:xfrm>
              <a:off x="2602204" y="1070531"/>
              <a:ext cx="606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Ino1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C380C8-326E-C6CA-868F-03EF7752F84A}"/>
                </a:ext>
              </a:extLst>
            </p:cNvPr>
            <p:cNvSpPr txBox="1"/>
            <p:nvPr/>
          </p:nvSpPr>
          <p:spPr>
            <a:xfrm>
              <a:off x="5781851" y="1196903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MIOX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EC6D3ED-5C0D-80D4-3202-3EAC9F8B4A61}"/>
                </a:ext>
              </a:extLst>
            </p:cNvPr>
            <p:cNvSpPr txBox="1"/>
            <p:nvPr/>
          </p:nvSpPr>
          <p:spPr>
            <a:xfrm>
              <a:off x="7573021" y="110094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Udh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EF743E-CD8E-E01E-CD7D-1719AF6692E7}"/>
                </a:ext>
              </a:extLst>
            </p:cNvPr>
            <p:cNvSpPr txBox="1"/>
            <p:nvPr/>
          </p:nvSpPr>
          <p:spPr>
            <a:xfrm>
              <a:off x="6729172" y="1288740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glucuronic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6AE9F2-4AAD-B325-8EAF-705BF4EAB979}"/>
                </a:ext>
              </a:extLst>
            </p:cNvPr>
            <p:cNvSpPr txBox="1"/>
            <p:nvPr/>
          </p:nvSpPr>
          <p:spPr>
            <a:xfrm>
              <a:off x="4029934" y="1046277"/>
              <a:ext cx="68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SuhB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3AE7E3F-F1AF-57CA-82D6-ED99490CE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33" y="734058"/>
              <a:ext cx="0" cy="6721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893F5B7-B0DF-3B08-B177-8ED9A125AE74}"/>
                </a:ext>
              </a:extLst>
            </p:cNvPr>
            <p:cNvSpPr txBox="1"/>
            <p:nvPr/>
          </p:nvSpPr>
          <p:spPr>
            <a:xfrm>
              <a:off x="4801187" y="450859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EBD6B3E9-FC3E-8F3E-DC0A-14AB24F22040}"/>
                </a:ext>
              </a:extLst>
            </p:cNvPr>
            <p:cNvSpPr/>
            <p:nvPr/>
          </p:nvSpPr>
          <p:spPr>
            <a:xfrm rot="5400000">
              <a:off x="5523344" y="919486"/>
              <a:ext cx="505442" cy="669566"/>
            </a:xfrm>
            <a:prstGeom prst="arc">
              <a:avLst>
                <a:gd name="adj1" fmla="val 4924546"/>
                <a:gd name="adj2" fmla="val 15141118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F65BF6-2ACD-C349-1A21-B430F7E9AD77}"/>
                </a:ext>
              </a:extLst>
            </p:cNvPr>
            <p:cNvSpPr txBox="1"/>
            <p:nvPr/>
          </p:nvSpPr>
          <p:spPr>
            <a:xfrm>
              <a:off x="5412252" y="65178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C7F819C-3714-27E2-847F-5DBDA3B40644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51" y="1570093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5F9EA9D-3EC8-1124-DB0C-9C1319552884}"/>
                </a:ext>
              </a:extLst>
            </p:cNvPr>
            <p:cNvCxnSpPr>
              <a:cxnSpLocks/>
            </p:cNvCxnSpPr>
            <p:nvPr/>
          </p:nvCxnSpPr>
          <p:spPr>
            <a:xfrm>
              <a:off x="4171517" y="1535457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9E455AA-293A-0147-8E98-1FFE319E1F91}"/>
                </a:ext>
              </a:extLst>
            </p:cNvPr>
            <p:cNvSpPr txBox="1"/>
            <p:nvPr/>
          </p:nvSpPr>
          <p:spPr>
            <a:xfrm>
              <a:off x="507317" y="1162036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F74F8F0-1A8D-E699-519A-3655571AD0CD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8" y="158358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60726A0-DC68-DB1E-4663-ECE8B945CE85}"/>
                </a:ext>
              </a:extLst>
            </p:cNvPr>
            <p:cNvCxnSpPr>
              <a:cxnSpLocks/>
            </p:cNvCxnSpPr>
            <p:nvPr/>
          </p:nvCxnSpPr>
          <p:spPr>
            <a:xfrm>
              <a:off x="5583399" y="1570092"/>
              <a:ext cx="1212256" cy="7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9B1EA38-8072-DA13-336F-B9F8F5AD0709}"/>
                </a:ext>
              </a:extLst>
            </p:cNvPr>
            <p:cNvCxnSpPr>
              <a:cxnSpLocks/>
            </p:cNvCxnSpPr>
            <p:nvPr/>
          </p:nvCxnSpPr>
          <p:spPr>
            <a:xfrm>
              <a:off x="7640571" y="1554815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490A8EC-C83D-0A4B-30D0-C92A6DC1ED53}"/>
              </a:ext>
            </a:extLst>
          </p:cNvPr>
          <p:cNvCxnSpPr>
            <a:cxnSpLocks/>
          </p:cNvCxnSpPr>
          <p:nvPr/>
        </p:nvCxnSpPr>
        <p:spPr>
          <a:xfrm>
            <a:off x="5083233" y="2883699"/>
            <a:ext cx="0" cy="337484"/>
          </a:xfrm>
          <a:prstGeom prst="line">
            <a:avLst/>
          </a:prstGeom>
          <a:ln w="28575">
            <a:solidFill>
              <a:srgbClr val="FFE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C27CA61-4A6B-603A-3B70-3B60554D9EC9}"/>
              </a:ext>
            </a:extLst>
          </p:cNvPr>
          <p:cNvCxnSpPr>
            <a:cxnSpLocks/>
          </p:cNvCxnSpPr>
          <p:nvPr/>
        </p:nvCxnSpPr>
        <p:spPr>
          <a:xfrm flipH="1">
            <a:off x="2964873" y="3221183"/>
            <a:ext cx="2127351" cy="0"/>
          </a:xfrm>
          <a:prstGeom prst="line">
            <a:avLst/>
          </a:prstGeom>
          <a:ln w="28575">
            <a:solidFill>
              <a:srgbClr val="FFE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A2FC9-CC8E-B58B-44D1-F158469E73FF}"/>
              </a:ext>
            </a:extLst>
          </p:cNvPr>
          <p:cNvCxnSpPr>
            <a:cxnSpLocks/>
          </p:cNvCxnSpPr>
          <p:nvPr/>
        </p:nvCxnSpPr>
        <p:spPr>
          <a:xfrm>
            <a:off x="2971800" y="2890626"/>
            <a:ext cx="0" cy="337484"/>
          </a:xfrm>
          <a:prstGeom prst="line">
            <a:avLst/>
          </a:prstGeom>
          <a:ln w="28575">
            <a:solidFill>
              <a:srgbClr val="FFE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123AC22-BC24-C99E-9E6A-B7794B31441D}"/>
              </a:ext>
            </a:extLst>
          </p:cNvPr>
          <p:cNvCxnSpPr>
            <a:cxnSpLocks/>
          </p:cNvCxnSpPr>
          <p:nvPr/>
        </p:nvCxnSpPr>
        <p:spPr>
          <a:xfrm flipH="1">
            <a:off x="2840182" y="2890626"/>
            <a:ext cx="263236" cy="0"/>
          </a:xfrm>
          <a:prstGeom prst="line">
            <a:avLst/>
          </a:prstGeom>
          <a:ln w="28575">
            <a:solidFill>
              <a:srgbClr val="FFE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47D5A11-61AF-8E2F-E29D-A59DA78ED6A2}"/>
              </a:ext>
            </a:extLst>
          </p:cNvPr>
          <p:cNvGrpSpPr/>
          <p:nvPr/>
        </p:nvGrpSpPr>
        <p:grpSpPr>
          <a:xfrm>
            <a:off x="582072" y="3278599"/>
            <a:ext cx="8648687" cy="1350066"/>
            <a:chOff x="494998" y="450859"/>
            <a:chExt cx="8648687" cy="1350066"/>
          </a:xfrm>
        </p:grpSpPr>
        <p:sp>
          <p:nvSpPr>
            <p:cNvPr id="73" name="Rounded Rectangle 36">
              <a:extLst>
                <a:ext uri="{FF2B5EF4-FFF2-40B4-BE49-F238E27FC236}">
                  <a16:creationId xmlns:a16="http://schemas.microsoft.com/office/drawing/2014/main" id="{4D03DF7C-A655-85ED-2F6F-30EBC83BBF2A}"/>
                </a:ext>
              </a:extLst>
            </p:cNvPr>
            <p:cNvSpPr/>
            <p:nvPr/>
          </p:nvSpPr>
          <p:spPr>
            <a:xfrm rot="16200000">
              <a:off x="5001779" y="958603"/>
              <a:ext cx="162906" cy="38595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0E5C1B4-9CE0-63F0-5F5C-24251CA381EC}"/>
                </a:ext>
              </a:extLst>
            </p:cNvPr>
            <p:cNvSpPr txBox="1"/>
            <p:nvPr/>
          </p:nvSpPr>
          <p:spPr>
            <a:xfrm>
              <a:off x="1086433" y="1439495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63FA168-44DE-3D6D-5F6A-741B0139B1CB}"/>
                </a:ext>
              </a:extLst>
            </p:cNvPr>
            <p:cNvSpPr txBox="1"/>
            <p:nvPr/>
          </p:nvSpPr>
          <p:spPr>
            <a:xfrm>
              <a:off x="8107824" y="1368490"/>
              <a:ext cx="1035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glucaric 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F53ED0-6138-2F17-A25D-AE7B55C29388}"/>
                </a:ext>
              </a:extLst>
            </p:cNvPr>
            <p:cNvSpPr txBox="1"/>
            <p:nvPr/>
          </p:nvSpPr>
          <p:spPr>
            <a:xfrm>
              <a:off x="4594080" y="1409085"/>
              <a:ext cx="950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2C40A0-CF50-990A-9BF3-94604549BA42}"/>
                </a:ext>
              </a:extLst>
            </p:cNvPr>
            <p:cNvSpPr txBox="1"/>
            <p:nvPr/>
          </p:nvSpPr>
          <p:spPr>
            <a:xfrm>
              <a:off x="3116614" y="1339260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myoinositol-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518CE18-2F9B-3C55-C07C-F9FBB3EA7BBE}"/>
                </a:ext>
              </a:extLst>
            </p:cNvPr>
            <p:cNvSpPr txBox="1"/>
            <p:nvPr/>
          </p:nvSpPr>
          <p:spPr>
            <a:xfrm>
              <a:off x="2602204" y="1070531"/>
              <a:ext cx="606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Ino1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A0EECC9-3330-81DE-ECFB-F5C1DF89D3D0}"/>
                </a:ext>
              </a:extLst>
            </p:cNvPr>
            <p:cNvSpPr txBox="1"/>
            <p:nvPr/>
          </p:nvSpPr>
          <p:spPr>
            <a:xfrm>
              <a:off x="5781851" y="1196903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MIOX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3E3E1B-784C-B977-F187-97690EC2E54D}"/>
                </a:ext>
              </a:extLst>
            </p:cNvPr>
            <p:cNvSpPr txBox="1"/>
            <p:nvPr/>
          </p:nvSpPr>
          <p:spPr>
            <a:xfrm>
              <a:off x="7573021" y="110094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Udh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4CE21C-68E1-DE1E-3866-C8F77F45DD5A}"/>
                </a:ext>
              </a:extLst>
            </p:cNvPr>
            <p:cNvSpPr txBox="1"/>
            <p:nvPr/>
          </p:nvSpPr>
          <p:spPr>
            <a:xfrm>
              <a:off x="6729172" y="1288740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glucuronic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58FF72-9C54-E041-3EB4-682B8D1C97D0}"/>
                </a:ext>
              </a:extLst>
            </p:cNvPr>
            <p:cNvSpPr txBox="1"/>
            <p:nvPr/>
          </p:nvSpPr>
          <p:spPr>
            <a:xfrm>
              <a:off x="4029934" y="1046277"/>
              <a:ext cx="68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SuhB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1E5F7F6-09BE-C1E7-9E44-1222A840F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33" y="734058"/>
              <a:ext cx="0" cy="6721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FBA7598-6267-0EE0-9E5A-0B210C2576BB}"/>
                </a:ext>
              </a:extLst>
            </p:cNvPr>
            <p:cNvSpPr txBox="1"/>
            <p:nvPr/>
          </p:nvSpPr>
          <p:spPr>
            <a:xfrm>
              <a:off x="4801187" y="450859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8A6FC0D-04B2-18F7-7F82-D5E647F4D7F1}"/>
                </a:ext>
              </a:extLst>
            </p:cNvPr>
            <p:cNvSpPr/>
            <p:nvPr/>
          </p:nvSpPr>
          <p:spPr>
            <a:xfrm rot="5400000">
              <a:off x="5523344" y="919486"/>
              <a:ext cx="505442" cy="669566"/>
            </a:xfrm>
            <a:prstGeom prst="arc">
              <a:avLst>
                <a:gd name="adj1" fmla="val 4924546"/>
                <a:gd name="adj2" fmla="val 15141118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FEC323-AA3F-DBE2-923E-C2E967B51405}"/>
                </a:ext>
              </a:extLst>
            </p:cNvPr>
            <p:cNvSpPr txBox="1"/>
            <p:nvPr/>
          </p:nvSpPr>
          <p:spPr>
            <a:xfrm>
              <a:off x="5412252" y="65178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3991FD-C3B0-2D28-4756-04A3744B5FE5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51" y="1570093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A8DA886-58A9-25B4-239E-E29A1A0AF116}"/>
                </a:ext>
              </a:extLst>
            </p:cNvPr>
            <p:cNvCxnSpPr>
              <a:cxnSpLocks/>
            </p:cNvCxnSpPr>
            <p:nvPr/>
          </p:nvCxnSpPr>
          <p:spPr>
            <a:xfrm>
              <a:off x="4171517" y="1535457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00DD880-AB89-D578-61C4-483D955A6379}"/>
                </a:ext>
              </a:extLst>
            </p:cNvPr>
            <p:cNvSpPr txBox="1"/>
            <p:nvPr/>
          </p:nvSpPr>
          <p:spPr>
            <a:xfrm>
              <a:off x="507317" y="1162036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59F5072-F537-09A4-DDAA-71D8473C2E32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8" y="158358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2AC30F3-A004-D827-EC42-1D1ABA075668}"/>
                </a:ext>
              </a:extLst>
            </p:cNvPr>
            <p:cNvCxnSpPr>
              <a:cxnSpLocks/>
            </p:cNvCxnSpPr>
            <p:nvPr/>
          </p:nvCxnSpPr>
          <p:spPr>
            <a:xfrm>
              <a:off x="5583399" y="1570092"/>
              <a:ext cx="1212256" cy="7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87CAD09-0F0C-77C5-0075-A5726D59A131}"/>
                </a:ext>
              </a:extLst>
            </p:cNvPr>
            <p:cNvCxnSpPr>
              <a:cxnSpLocks/>
            </p:cNvCxnSpPr>
            <p:nvPr/>
          </p:nvCxnSpPr>
          <p:spPr>
            <a:xfrm>
              <a:off x="7640571" y="1554815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2B61685-1B3B-A43D-3538-06448A1D1338}"/>
              </a:ext>
            </a:extLst>
          </p:cNvPr>
          <p:cNvCxnSpPr>
            <a:cxnSpLocks/>
          </p:cNvCxnSpPr>
          <p:nvPr/>
        </p:nvCxnSpPr>
        <p:spPr>
          <a:xfrm>
            <a:off x="5154146" y="4601663"/>
            <a:ext cx="0" cy="337484"/>
          </a:xfrm>
          <a:prstGeom prst="line">
            <a:avLst/>
          </a:prstGeom>
          <a:ln w="28575">
            <a:solidFill>
              <a:srgbClr val="22B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851A2FF-E32A-E645-A951-ACBD5E372DD9}"/>
              </a:ext>
            </a:extLst>
          </p:cNvPr>
          <p:cNvCxnSpPr>
            <a:cxnSpLocks/>
          </p:cNvCxnSpPr>
          <p:nvPr/>
        </p:nvCxnSpPr>
        <p:spPr>
          <a:xfrm flipH="1">
            <a:off x="5147219" y="4939149"/>
            <a:ext cx="1043533" cy="0"/>
          </a:xfrm>
          <a:prstGeom prst="line">
            <a:avLst/>
          </a:prstGeom>
          <a:ln w="28575">
            <a:solidFill>
              <a:srgbClr val="22B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B0B8BE6-5AC5-7CE8-4BE6-65704942A086}"/>
              </a:ext>
            </a:extLst>
          </p:cNvPr>
          <p:cNvCxnSpPr>
            <a:cxnSpLocks/>
          </p:cNvCxnSpPr>
          <p:nvPr/>
        </p:nvCxnSpPr>
        <p:spPr>
          <a:xfrm flipV="1">
            <a:off x="6183825" y="4585072"/>
            <a:ext cx="0" cy="361002"/>
          </a:xfrm>
          <a:prstGeom prst="straightConnector1">
            <a:avLst/>
          </a:prstGeom>
          <a:ln w="28575">
            <a:solidFill>
              <a:srgbClr val="22BC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ECA5C4B-8E48-F34F-DC18-4F721DE9E143}"/>
              </a:ext>
            </a:extLst>
          </p:cNvPr>
          <p:cNvGrpSpPr/>
          <p:nvPr/>
        </p:nvGrpSpPr>
        <p:grpSpPr>
          <a:xfrm>
            <a:off x="582072" y="4949730"/>
            <a:ext cx="8648687" cy="1350066"/>
            <a:chOff x="494998" y="450859"/>
            <a:chExt cx="8648687" cy="1350066"/>
          </a:xfrm>
        </p:grpSpPr>
        <p:sp>
          <p:nvSpPr>
            <p:cNvPr id="120" name="Rounded Rectangle 36">
              <a:extLst>
                <a:ext uri="{FF2B5EF4-FFF2-40B4-BE49-F238E27FC236}">
                  <a16:creationId xmlns:a16="http://schemas.microsoft.com/office/drawing/2014/main" id="{5A75E368-862B-4D17-3203-E19021A9BB6C}"/>
                </a:ext>
              </a:extLst>
            </p:cNvPr>
            <p:cNvSpPr/>
            <p:nvPr/>
          </p:nvSpPr>
          <p:spPr>
            <a:xfrm rot="16200000">
              <a:off x="5001779" y="958603"/>
              <a:ext cx="162906" cy="385953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A0DCF8-3137-70E2-903B-11669765F9BD}"/>
                </a:ext>
              </a:extLst>
            </p:cNvPr>
            <p:cNvSpPr txBox="1"/>
            <p:nvPr/>
          </p:nvSpPr>
          <p:spPr>
            <a:xfrm>
              <a:off x="1086433" y="1439495"/>
              <a:ext cx="1614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glucose-6-phosphate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3AC225F-3BCB-337B-7CA9-077D2F315F02}"/>
                </a:ext>
              </a:extLst>
            </p:cNvPr>
            <p:cNvSpPr txBox="1"/>
            <p:nvPr/>
          </p:nvSpPr>
          <p:spPr>
            <a:xfrm>
              <a:off x="8107824" y="1368490"/>
              <a:ext cx="1035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glucaric 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66D5395-4572-5A0B-7F0E-4D56291BB4C1}"/>
                </a:ext>
              </a:extLst>
            </p:cNvPr>
            <p:cNvSpPr txBox="1"/>
            <p:nvPr/>
          </p:nvSpPr>
          <p:spPr>
            <a:xfrm>
              <a:off x="4594080" y="1409085"/>
              <a:ext cx="9509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84D9B1A-BCC1-4C3D-BFF4-7722D6642566}"/>
                </a:ext>
              </a:extLst>
            </p:cNvPr>
            <p:cNvSpPr txBox="1"/>
            <p:nvPr/>
          </p:nvSpPr>
          <p:spPr>
            <a:xfrm>
              <a:off x="3116614" y="1339260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myoinositol-</a:t>
              </a:r>
            </a:p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1-phosphate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B259BC-7642-8024-4E7D-9016BFF1B027}"/>
                </a:ext>
              </a:extLst>
            </p:cNvPr>
            <p:cNvSpPr txBox="1"/>
            <p:nvPr/>
          </p:nvSpPr>
          <p:spPr>
            <a:xfrm>
              <a:off x="2602204" y="1070531"/>
              <a:ext cx="6062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Ino1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E49E631-591C-27C3-796A-DFAF63353B73}"/>
                </a:ext>
              </a:extLst>
            </p:cNvPr>
            <p:cNvSpPr txBox="1"/>
            <p:nvPr/>
          </p:nvSpPr>
          <p:spPr>
            <a:xfrm>
              <a:off x="5781851" y="1196903"/>
              <a:ext cx="710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MIOX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E47B3F8-4539-1293-4637-C52A36A0B1FE}"/>
                </a:ext>
              </a:extLst>
            </p:cNvPr>
            <p:cNvSpPr txBox="1"/>
            <p:nvPr/>
          </p:nvSpPr>
          <p:spPr>
            <a:xfrm>
              <a:off x="7573021" y="1100941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Udh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5AFD39-454B-89C6-0207-C85195AC7A10}"/>
                </a:ext>
              </a:extLst>
            </p:cNvPr>
            <p:cNvSpPr txBox="1"/>
            <p:nvPr/>
          </p:nvSpPr>
          <p:spPr>
            <a:xfrm>
              <a:off x="6729172" y="1288740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glucuronic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9E129C-A117-709E-3770-83F205E66A07}"/>
                </a:ext>
              </a:extLst>
            </p:cNvPr>
            <p:cNvSpPr txBox="1"/>
            <p:nvPr/>
          </p:nvSpPr>
          <p:spPr>
            <a:xfrm>
              <a:off x="4029934" y="1046277"/>
              <a:ext cx="68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SuhB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19A1EA7-3BF5-8453-739F-84D7B3F9B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33" y="734058"/>
              <a:ext cx="0" cy="6721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7590BAC-546F-78A2-997D-F10706442767}"/>
                </a:ext>
              </a:extLst>
            </p:cNvPr>
            <p:cNvSpPr txBox="1"/>
            <p:nvPr/>
          </p:nvSpPr>
          <p:spPr>
            <a:xfrm>
              <a:off x="4801187" y="450859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Arc 131">
              <a:extLst>
                <a:ext uri="{FF2B5EF4-FFF2-40B4-BE49-F238E27FC236}">
                  <a16:creationId xmlns:a16="http://schemas.microsoft.com/office/drawing/2014/main" id="{0F0A2F34-BC79-ADEC-D4CF-D29A436DABE9}"/>
                </a:ext>
              </a:extLst>
            </p:cNvPr>
            <p:cNvSpPr/>
            <p:nvPr/>
          </p:nvSpPr>
          <p:spPr>
            <a:xfrm rot="5400000">
              <a:off x="5523344" y="919486"/>
              <a:ext cx="505442" cy="669566"/>
            </a:xfrm>
            <a:prstGeom prst="arc">
              <a:avLst>
                <a:gd name="adj1" fmla="val 4924546"/>
                <a:gd name="adj2" fmla="val 15141118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67BB926-BCB4-425F-0A02-27FDDFC88D70}"/>
                </a:ext>
              </a:extLst>
            </p:cNvPr>
            <p:cNvSpPr txBox="1"/>
            <p:nvPr/>
          </p:nvSpPr>
          <p:spPr>
            <a:xfrm>
              <a:off x="5412252" y="651781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8ED972F1-6202-9106-98F9-BAA9BA606942}"/>
                </a:ext>
              </a:extLst>
            </p:cNvPr>
            <p:cNvCxnSpPr>
              <a:cxnSpLocks/>
            </p:cNvCxnSpPr>
            <p:nvPr/>
          </p:nvCxnSpPr>
          <p:spPr>
            <a:xfrm>
              <a:off x="2694051" y="1570093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EC0A817-617E-7104-55C2-BEF1E9E5EEAE}"/>
                </a:ext>
              </a:extLst>
            </p:cNvPr>
            <p:cNvCxnSpPr>
              <a:cxnSpLocks/>
            </p:cNvCxnSpPr>
            <p:nvPr/>
          </p:nvCxnSpPr>
          <p:spPr>
            <a:xfrm>
              <a:off x="4171517" y="1535457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1FCE4D5-6754-FDF4-1E7D-E55696396807}"/>
                </a:ext>
              </a:extLst>
            </p:cNvPr>
            <p:cNvSpPr txBox="1"/>
            <p:nvPr/>
          </p:nvSpPr>
          <p:spPr>
            <a:xfrm>
              <a:off x="507317" y="1162036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254774A-40B3-A61F-F375-FBFEB289F71A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8" y="1583587"/>
              <a:ext cx="6236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538B418-2050-E6A1-C906-F3F1CA1F1038}"/>
                </a:ext>
              </a:extLst>
            </p:cNvPr>
            <p:cNvCxnSpPr>
              <a:cxnSpLocks/>
            </p:cNvCxnSpPr>
            <p:nvPr/>
          </p:nvCxnSpPr>
          <p:spPr>
            <a:xfrm>
              <a:off x="5583399" y="1570092"/>
              <a:ext cx="1212256" cy="79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524A333-EBBC-1AD6-BD65-72884F73CE3F}"/>
                </a:ext>
              </a:extLst>
            </p:cNvPr>
            <p:cNvCxnSpPr>
              <a:cxnSpLocks/>
            </p:cNvCxnSpPr>
            <p:nvPr/>
          </p:nvCxnSpPr>
          <p:spPr>
            <a:xfrm>
              <a:off x="7640571" y="1554815"/>
              <a:ext cx="42256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D4E2053-1AF5-2DF3-B644-9113D5046F7E}"/>
              </a:ext>
            </a:extLst>
          </p:cNvPr>
          <p:cNvCxnSpPr>
            <a:cxnSpLocks/>
          </p:cNvCxnSpPr>
          <p:nvPr/>
        </p:nvCxnSpPr>
        <p:spPr>
          <a:xfrm>
            <a:off x="5225059" y="6272794"/>
            <a:ext cx="0" cy="337484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AFF6B79-5951-FCD0-D503-8718479BF443}"/>
              </a:ext>
            </a:extLst>
          </p:cNvPr>
          <p:cNvCxnSpPr>
            <a:cxnSpLocks/>
          </p:cNvCxnSpPr>
          <p:nvPr/>
        </p:nvCxnSpPr>
        <p:spPr>
          <a:xfrm flipH="1">
            <a:off x="5218132" y="6610280"/>
            <a:ext cx="1043533" cy="0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E2D959B-79CE-5FFF-C7E1-BC6737E76F65}"/>
              </a:ext>
            </a:extLst>
          </p:cNvPr>
          <p:cNvCxnSpPr>
            <a:cxnSpLocks/>
          </p:cNvCxnSpPr>
          <p:nvPr/>
        </p:nvCxnSpPr>
        <p:spPr>
          <a:xfrm flipV="1">
            <a:off x="6254738" y="6256203"/>
            <a:ext cx="0" cy="361002"/>
          </a:xfrm>
          <a:prstGeom prst="straightConnector1">
            <a:avLst/>
          </a:prstGeom>
          <a:ln w="28575">
            <a:solidFill>
              <a:srgbClr val="392C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75F5A7A-EA48-31C8-04E9-0670F404B640}"/>
              </a:ext>
            </a:extLst>
          </p:cNvPr>
          <p:cNvCxnSpPr>
            <a:cxnSpLocks/>
          </p:cNvCxnSpPr>
          <p:nvPr/>
        </p:nvCxnSpPr>
        <p:spPr>
          <a:xfrm>
            <a:off x="5138228" y="6279721"/>
            <a:ext cx="0" cy="337484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12290A-D2C5-AAC4-CABA-8B0DCCECF9DF}"/>
              </a:ext>
            </a:extLst>
          </p:cNvPr>
          <p:cNvCxnSpPr>
            <a:cxnSpLocks/>
          </p:cNvCxnSpPr>
          <p:nvPr/>
        </p:nvCxnSpPr>
        <p:spPr>
          <a:xfrm flipH="1">
            <a:off x="3019868" y="6617205"/>
            <a:ext cx="2127351" cy="0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F53C1934-4CE7-5D02-6857-51C99E510A8C}"/>
              </a:ext>
            </a:extLst>
          </p:cNvPr>
          <p:cNvCxnSpPr>
            <a:cxnSpLocks/>
          </p:cNvCxnSpPr>
          <p:nvPr/>
        </p:nvCxnSpPr>
        <p:spPr>
          <a:xfrm>
            <a:off x="3026795" y="6286648"/>
            <a:ext cx="0" cy="337484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64F7249-9C9F-2841-3875-4A2CD5B002B9}"/>
              </a:ext>
            </a:extLst>
          </p:cNvPr>
          <p:cNvCxnSpPr>
            <a:cxnSpLocks/>
          </p:cNvCxnSpPr>
          <p:nvPr/>
        </p:nvCxnSpPr>
        <p:spPr>
          <a:xfrm flipH="1">
            <a:off x="2895177" y="6286648"/>
            <a:ext cx="263236" cy="0"/>
          </a:xfrm>
          <a:prstGeom prst="line">
            <a:avLst/>
          </a:prstGeom>
          <a:ln w="28575">
            <a:solidFill>
              <a:srgbClr val="392C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47C0F47-AF91-C0AE-C824-0491DE5E332F}"/>
              </a:ext>
            </a:extLst>
          </p:cNvPr>
          <p:cNvSpPr txBox="1"/>
          <p:nvPr/>
        </p:nvSpPr>
        <p:spPr>
          <a:xfrm>
            <a:off x="7497213" y="165345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control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37A38EA-8E85-26BF-C5EA-120D2D6C37E2}"/>
              </a:ext>
            </a:extLst>
          </p:cNvPr>
          <p:cNvSpPr txBox="1"/>
          <p:nvPr/>
        </p:nvSpPr>
        <p:spPr>
          <a:xfrm>
            <a:off x="7199054" y="1828346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EF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repression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4429909-8BF5-6992-1338-D4FC9EB6CA83}"/>
              </a:ext>
            </a:extLst>
          </p:cNvPr>
          <p:cNvSpPr txBox="1"/>
          <p:nvPr/>
        </p:nvSpPr>
        <p:spPr>
          <a:xfrm>
            <a:off x="7029136" y="3621208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22B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activation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D052D84-8C6C-212C-4525-B66222EA4DE3}"/>
              </a:ext>
            </a:extLst>
          </p:cNvPr>
          <p:cNvSpPr txBox="1"/>
          <p:nvPr/>
        </p:nvSpPr>
        <p:spPr>
          <a:xfrm>
            <a:off x="8010174" y="5244793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392C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control</a:t>
            </a:r>
          </a:p>
        </p:txBody>
      </p:sp>
    </p:spTree>
    <p:extLst>
      <p:ext uri="{BB962C8B-B14F-4D97-AF65-F5344CB8AC3E}">
        <p14:creationId xmlns:p14="http://schemas.microsoft.com/office/powerpoint/2010/main" val="351220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60E91-FBE9-D78C-9CC9-591AF7F2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6641" y="700559"/>
            <a:ext cx="4725512" cy="316486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72B7C4-2115-4986-8142-6B9B8B0B3EF0}"/>
              </a:ext>
            </a:extLst>
          </p:cNvPr>
          <p:cNvGrpSpPr>
            <a:grpSpLocks/>
          </p:cNvGrpSpPr>
          <p:nvPr/>
        </p:nvGrpSpPr>
        <p:grpSpPr>
          <a:xfrm>
            <a:off x="6549496" y="715964"/>
            <a:ext cx="3164030" cy="2109353"/>
            <a:chOff x="563385" y="2607871"/>
            <a:chExt cx="3714749" cy="24764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A25DE7-0174-0C74-DB0E-695E5D6F2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63385" y="2607871"/>
              <a:ext cx="3714749" cy="2476499"/>
            </a:xfrm>
            <a:prstGeom prst="rect">
              <a:avLst/>
            </a:prstGeom>
          </p:spPr>
        </p:pic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EBF82FF2-FC06-9B1F-D81B-A84ED9CC34CE}"/>
                </a:ext>
              </a:extLst>
            </p:cNvPr>
            <p:cNvSpPr>
              <a:spLocks/>
            </p:cNvSpPr>
            <p:nvPr/>
          </p:nvSpPr>
          <p:spPr>
            <a:xfrm>
              <a:off x="1081062" y="3802575"/>
              <a:ext cx="3128565" cy="809832"/>
            </a:xfrm>
            <a:custGeom>
              <a:avLst/>
              <a:gdLst>
                <a:gd name="connsiteX0" fmla="*/ 0 w 2985425"/>
                <a:gd name="connsiteY0" fmla="*/ 763010 h 763361"/>
                <a:gd name="connsiteX1" fmla="*/ 399672 w 2985425"/>
                <a:gd name="connsiteY1" fmla="*/ 732731 h 763361"/>
                <a:gd name="connsiteX2" fmla="*/ 1423073 w 2985425"/>
                <a:gd name="connsiteY2" fmla="*/ 569229 h 763361"/>
                <a:gd name="connsiteX3" fmla="*/ 1883301 w 2985425"/>
                <a:gd name="connsiteY3" fmla="*/ 429950 h 763361"/>
                <a:gd name="connsiteX4" fmla="*/ 2264805 w 2985425"/>
                <a:gd name="connsiteY4" fmla="*/ 272504 h 763361"/>
                <a:gd name="connsiteX5" fmla="*/ 2591809 w 2985425"/>
                <a:gd name="connsiteY5" fmla="*/ 145335 h 763361"/>
                <a:gd name="connsiteX6" fmla="*/ 2985425 w 2985425"/>
                <a:gd name="connsiteY6" fmla="*/ 0 h 76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5425" h="763361">
                  <a:moveTo>
                    <a:pt x="0" y="763010"/>
                  </a:moveTo>
                  <a:cubicBezTo>
                    <a:pt x="81246" y="764019"/>
                    <a:pt x="162493" y="765028"/>
                    <a:pt x="399672" y="732731"/>
                  </a:cubicBezTo>
                  <a:cubicBezTo>
                    <a:pt x="636851" y="700434"/>
                    <a:pt x="1175802" y="619692"/>
                    <a:pt x="1423073" y="569229"/>
                  </a:cubicBezTo>
                  <a:cubicBezTo>
                    <a:pt x="1670344" y="518766"/>
                    <a:pt x="1743012" y="479404"/>
                    <a:pt x="1883301" y="429950"/>
                  </a:cubicBezTo>
                  <a:cubicBezTo>
                    <a:pt x="2023590" y="380496"/>
                    <a:pt x="2146720" y="319940"/>
                    <a:pt x="2264805" y="272504"/>
                  </a:cubicBezTo>
                  <a:cubicBezTo>
                    <a:pt x="2382890" y="225068"/>
                    <a:pt x="2591809" y="145335"/>
                    <a:pt x="2591809" y="145335"/>
                  </a:cubicBezTo>
                  <a:cubicBezTo>
                    <a:pt x="2711912" y="99918"/>
                    <a:pt x="2852201" y="37343"/>
                    <a:pt x="2985425" y="0"/>
                  </a:cubicBezTo>
                </a:path>
              </a:pathLst>
            </a:custGeom>
            <a:noFill/>
            <a:ln w="28575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0222114-C83A-3D71-DFB9-8CCCF7D7F4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79252" y="2891163"/>
            <a:ext cx="2902663" cy="1064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E58D24-3169-7817-9FD9-ADFDB8C6A2CD}"/>
              </a:ext>
            </a:extLst>
          </p:cNvPr>
          <p:cNvSpPr txBox="1"/>
          <p:nvPr/>
        </p:nvSpPr>
        <p:spPr>
          <a:xfrm>
            <a:off x="256682" y="316868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1EEC-79C9-F3F6-1F67-261557B5E1E2}"/>
              </a:ext>
            </a:extLst>
          </p:cNvPr>
          <p:cNvSpPr txBox="1"/>
          <p:nvPr/>
        </p:nvSpPr>
        <p:spPr>
          <a:xfrm>
            <a:off x="6125709" y="25564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3C9DA-DF88-4A66-0BC6-81CFFC138CD0}"/>
              </a:ext>
            </a:extLst>
          </p:cNvPr>
          <p:cNvSpPr txBox="1"/>
          <p:nvPr/>
        </p:nvSpPr>
        <p:spPr>
          <a:xfrm>
            <a:off x="6126636" y="26661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0558CF-A441-A31D-FBCA-A3AFD82B1FC9}"/>
              </a:ext>
            </a:extLst>
          </p:cNvPr>
          <p:cNvSpPr txBox="1"/>
          <p:nvPr/>
        </p:nvSpPr>
        <p:spPr>
          <a:xfrm>
            <a:off x="256682" y="386542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C70308-EE04-6880-E58D-1C752015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4732" y="3865427"/>
            <a:ext cx="2519998" cy="17999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D956C-1B59-A716-0661-49144CEB4D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18992" y="3865427"/>
            <a:ext cx="2519998" cy="1799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E53E3F-BD73-7C14-E7BD-3866A01D614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30472" y="3865427"/>
            <a:ext cx="2519998" cy="179999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81EA296-FFFF-2819-E430-E32C0938CFDC}"/>
              </a:ext>
            </a:extLst>
          </p:cNvPr>
          <p:cNvGrpSpPr/>
          <p:nvPr/>
        </p:nvGrpSpPr>
        <p:grpSpPr>
          <a:xfrm>
            <a:off x="256682" y="4245363"/>
            <a:ext cx="1710725" cy="1033210"/>
            <a:chOff x="196829" y="3102363"/>
            <a:chExt cx="1710725" cy="10332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FB17F3-5AD0-7380-20AC-D692307FCDA2}"/>
                </a:ext>
              </a:extLst>
            </p:cNvPr>
            <p:cNvSpPr txBox="1"/>
            <p:nvPr/>
          </p:nvSpPr>
          <p:spPr>
            <a:xfrm>
              <a:off x="372358" y="3102363"/>
              <a:ext cx="1359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70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loop control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8D1286-04DC-3646-80DD-D379B55B8C59}"/>
                </a:ext>
              </a:extLst>
            </p:cNvPr>
            <p:cNvSpPr txBox="1"/>
            <p:nvPr/>
          </p:nvSpPr>
          <p:spPr>
            <a:xfrm>
              <a:off x="260950" y="3354433"/>
              <a:ext cx="1582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D8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95C7D2-DA3A-493B-CDA0-F30206627EDA}"/>
                </a:ext>
              </a:extLst>
            </p:cNvPr>
            <p:cNvSpPr txBox="1"/>
            <p:nvPr/>
          </p:nvSpPr>
          <p:spPr>
            <a:xfrm>
              <a:off x="196829" y="3606503"/>
              <a:ext cx="1710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2BC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AAD1AC-4A41-1F88-70DD-0E3D880D8D4F}"/>
                </a:ext>
              </a:extLst>
            </p:cNvPr>
            <p:cNvSpPr txBox="1"/>
            <p:nvPr/>
          </p:nvSpPr>
          <p:spPr>
            <a:xfrm>
              <a:off x="563917" y="3858574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92C8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50E2763-B6A9-0B4F-76FC-B50064C01AF6}"/>
              </a:ext>
            </a:extLst>
          </p:cNvPr>
          <p:cNvSpPr txBox="1"/>
          <p:nvPr/>
        </p:nvSpPr>
        <p:spPr>
          <a:xfrm>
            <a:off x="3872770" y="3865426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A6428-2668-1C25-FB17-567A21B0119E}"/>
              </a:ext>
            </a:extLst>
          </p:cNvPr>
          <p:cNvSpPr txBox="1"/>
          <p:nvPr/>
        </p:nvSpPr>
        <p:spPr>
          <a:xfrm>
            <a:off x="6326462" y="3865426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514273-793B-510D-96B6-5C75FB7701BB}"/>
              </a:ext>
            </a:extLst>
          </p:cNvPr>
          <p:cNvSpPr txBox="1"/>
          <p:nvPr/>
        </p:nvSpPr>
        <p:spPr>
          <a:xfrm>
            <a:off x="9046191" y="3871047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2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B28349D-19F6-502C-9997-ADB651216DF1}"/>
              </a:ext>
            </a:extLst>
          </p:cNvPr>
          <p:cNvGrpSpPr/>
          <p:nvPr/>
        </p:nvGrpSpPr>
        <p:grpSpPr>
          <a:xfrm>
            <a:off x="2123668" y="2282993"/>
            <a:ext cx="354806" cy="407021"/>
            <a:chOff x="4236643" y="5409102"/>
            <a:chExt cx="354806" cy="40702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04844A-44F7-0A2E-96A4-22E4E42E735A}"/>
                </a:ext>
              </a:extLst>
            </p:cNvPr>
            <p:cNvCxnSpPr/>
            <p:nvPr/>
          </p:nvCxnSpPr>
          <p:spPr>
            <a:xfrm>
              <a:off x="4236643" y="5778668"/>
              <a:ext cx="3548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83B8EA-DFF3-C0E8-EC5C-97164FB36603}"/>
                </a:ext>
              </a:extLst>
            </p:cNvPr>
            <p:cNvCxnSpPr/>
            <p:nvPr/>
          </p:nvCxnSpPr>
          <p:spPr>
            <a:xfrm flipV="1">
              <a:off x="4320787" y="5641509"/>
              <a:ext cx="0" cy="88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64C3254-FA1B-E80F-6429-A1F81AA0DCD6}"/>
                </a:ext>
              </a:extLst>
            </p:cNvPr>
            <p:cNvCxnSpPr/>
            <p:nvPr/>
          </p:nvCxnSpPr>
          <p:spPr>
            <a:xfrm>
              <a:off x="4311263" y="5638333"/>
              <a:ext cx="1662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E86A020-B31F-B8F0-14D5-312157CF773A}"/>
                </a:ext>
              </a:extLst>
            </p:cNvPr>
            <p:cNvSpPr/>
            <p:nvPr/>
          </p:nvSpPr>
          <p:spPr>
            <a:xfrm>
              <a:off x="4311263" y="5727234"/>
              <a:ext cx="194462" cy="88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F52890-DAB9-FADD-5948-31E6FA6A6287}"/>
                </a:ext>
              </a:extLst>
            </p:cNvPr>
            <p:cNvSpPr/>
            <p:nvPr/>
          </p:nvSpPr>
          <p:spPr>
            <a:xfrm>
              <a:off x="4346693" y="5409102"/>
              <a:ext cx="140331" cy="1403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8358F55-9F0C-54A6-4AB4-A3C9781476F7}"/>
                </a:ext>
              </a:extLst>
            </p:cNvPr>
            <p:cNvSpPr/>
            <p:nvPr/>
          </p:nvSpPr>
          <p:spPr>
            <a:xfrm>
              <a:off x="4361532" y="5423941"/>
              <a:ext cx="110653" cy="1106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0D377B-7FD6-0F29-64F2-731C2A8E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163" y="5446242"/>
              <a:ext cx="45244" cy="66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CCA774-7043-1E72-3A9E-801B7E94A75B}"/>
              </a:ext>
            </a:extLst>
          </p:cNvPr>
          <p:cNvGrpSpPr/>
          <p:nvPr/>
        </p:nvGrpSpPr>
        <p:grpSpPr>
          <a:xfrm>
            <a:off x="2756874" y="2274257"/>
            <a:ext cx="354806" cy="407021"/>
            <a:chOff x="4236643" y="5409102"/>
            <a:chExt cx="354806" cy="40702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BF8E64-2DA7-FCA3-378D-48C8024E4831}"/>
                </a:ext>
              </a:extLst>
            </p:cNvPr>
            <p:cNvCxnSpPr/>
            <p:nvPr/>
          </p:nvCxnSpPr>
          <p:spPr>
            <a:xfrm>
              <a:off x="4236643" y="5778668"/>
              <a:ext cx="3548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1696CD-3CDB-515E-8C1C-9993DCC60D41}"/>
                </a:ext>
              </a:extLst>
            </p:cNvPr>
            <p:cNvCxnSpPr/>
            <p:nvPr/>
          </p:nvCxnSpPr>
          <p:spPr>
            <a:xfrm flipV="1">
              <a:off x="4320787" y="5641509"/>
              <a:ext cx="0" cy="88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86F58BF-3B79-98B4-9932-3C42B766CDD1}"/>
                </a:ext>
              </a:extLst>
            </p:cNvPr>
            <p:cNvCxnSpPr/>
            <p:nvPr/>
          </p:nvCxnSpPr>
          <p:spPr>
            <a:xfrm>
              <a:off x="4311263" y="5638333"/>
              <a:ext cx="1662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CF782C-5AFB-C4E3-2038-961C47A71322}"/>
                </a:ext>
              </a:extLst>
            </p:cNvPr>
            <p:cNvSpPr/>
            <p:nvPr/>
          </p:nvSpPr>
          <p:spPr>
            <a:xfrm>
              <a:off x="4311263" y="5727234"/>
              <a:ext cx="194462" cy="88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C448494-CA08-7363-34FB-1F4FEDF71BEC}"/>
                </a:ext>
              </a:extLst>
            </p:cNvPr>
            <p:cNvSpPr/>
            <p:nvPr/>
          </p:nvSpPr>
          <p:spPr>
            <a:xfrm>
              <a:off x="4346693" y="5409102"/>
              <a:ext cx="140331" cy="1403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7269261-84EA-1EA8-B6D8-98F38536B410}"/>
                </a:ext>
              </a:extLst>
            </p:cNvPr>
            <p:cNvSpPr/>
            <p:nvPr/>
          </p:nvSpPr>
          <p:spPr>
            <a:xfrm>
              <a:off x="4361532" y="5423941"/>
              <a:ext cx="110653" cy="1106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452849A-7B52-C6AB-20EF-DFD91B2F9B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163" y="5446242"/>
              <a:ext cx="45244" cy="66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0A5DDA-8BED-B75F-1DCC-80C0A6DD63EE}"/>
              </a:ext>
            </a:extLst>
          </p:cNvPr>
          <p:cNvGrpSpPr/>
          <p:nvPr/>
        </p:nvGrpSpPr>
        <p:grpSpPr>
          <a:xfrm>
            <a:off x="3680121" y="2269820"/>
            <a:ext cx="354806" cy="407021"/>
            <a:chOff x="4236643" y="5409102"/>
            <a:chExt cx="354806" cy="40702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8A1AFD8-4D90-6A75-5748-642D7D3939EE}"/>
                </a:ext>
              </a:extLst>
            </p:cNvPr>
            <p:cNvCxnSpPr/>
            <p:nvPr/>
          </p:nvCxnSpPr>
          <p:spPr>
            <a:xfrm>
              <a:off x="4236643" y="5778668"/>
              <a:ext cx="3548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924E3D-4DCF-261D-73D9-E642FA920249}"/>
                </a:ext>
              </a:extLst>
            </p:cNvPr>
            <p:cNvCxnSpPr/>
            <p:nvPr/>
          </p:nvCxnSpPr>
          <p:spPr>
            <a:xfrm flipV="1">
              <a:off x="4320787" y="5641509"/>
              <a:ext cx="0" cy="88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F86EF08-6B15-E7DA-DC56-EE1874C6B150}"/>
                </a:ext>
              </a:extLst>
            </p:cNvPr>
            <p:cNvCxnSpPr/>
            <p:nvPr/>
          </p:nvCxnSpPr>
          <p:spPr>
            <a:xfrm>
              <a:off x="4311263" y="5638333"/>
              <a:ext cx="1662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C31CC0-61A2-E591-1F3B-753C187DA0A6}"/>
                </a:ext>
              </a:extLst>
            </p:cNvPr>
            <p:cNvSpPr/>
            <p:nvPr/>
          </p:nvSpPr>
          <p:spPr>
            <a:xfrm>
              <a:off x="4311263" y="5727234"/>
              <a:ext cx="194462" cy="88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BC3E596-76A2-104F-CD48-DF4657539CA5}"/>
                </a:ext>
              </a:extLst>
            </p:cNvPr>
            <p:cNvSpPr/>
            <p:nvPr/>
          </p:nvSpPr>
          <p:spPr>
            <a:xfrm>
              <a:off x="4346693" y="5409102"/>
              <a:ext cx="140331" cy="1403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C2ED03B-AEF3-C0D7-51DD-23A5917B8599}"/>
                </a:ext>
              </a:extLst>
            </p:cNvPr>
            <p:cNvSpPr/>
            <p:nvPr/>
          </p:nvSpPr>
          <p:spPr>
            <a:xfrm>
              <a:off x="4361532" y="5423941"/>
              <a:ext cx="110653" cy="1106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78D222-1084-981F-C625-E206987CF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163" y="5446242"/>
              <a:ext cx="45244" cy="66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D73969-6907-14A1-E0B3-EF23BEA51F38}"/>
              </a:ext>
            </a:extLst>
          </p:cNvPr>
          <p:cNvGrpSpPr/>
          <p:nvPr/>
        </p:nvGrpSpPr>
        <p:grpSpPr>
          <a:xfrm>
            <a:off x="4685396" y="2265383"/>
            <a:ext cx="354806" cy="407021"/>
            <a:chOff x="4236643" y="5409102"/>
            <a:chExt cx="354806" cy="40702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A62894-2D98-7B24-EC53-51B75EAA5B95}"/>
                </a:ext>
              </a:extLst>
            </p:cNvPr>
            <p:cNvCxnSpPr/>
            <p:nvPr/>
          </p:nvCxnSpPr>
          <p:spPr>
            <a:xfrm>
              <a:off x="4236643" y="5778668"/>
              <a:ext cx="35480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F36ED7F-7F5D-31E9-85AE-F111586F5C40}"/>
                </a:ext>
              </a:extLst>
            </p:cNvPr>
            <p:cNvCxnSpPr/>
            <p:nvPr/>
          </p:nvCxnSpPr>
          <p:spPr>
            <a:xfrm flipV="1">
              <a:off x="4320787" y="5641509"/>
              <a:ext cx="0" cy="88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FC5409F-CBE4-8041-15E1-6DF434CD60B7}"/>
                </a:ext>
              </a:extLst>
            </p:cNvPr>
            <p:cNvCxnSpPr/>
            <p:nvPr/>
          </p:nvCxnSpPr>
          <p:spPr>
            <a:xfrm>
              <a:off x="4311263" y="5638333"/>
              <a:ext cx="1662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B380B-E8B7-C8DC-5F9E-9BB8D7BCD9D1}"/>
                </a:ext>
              </a:extLst>
            </p:cNvPr>
            <p:cNvSpPr/>
            <p:nvPr/>
          </p:nvSpPr>
          <p:spPr>
            <a:xfrm>
              <a:off x="4311263" y="5727234"/>
              <a:ext cx="194462" cy="8888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DA643F2-95F0-D3BD-8488-C162B5760A2A}"/>
                </a:ext>
              </a:extLst>
            </p:cNvPr>
            <p:cNvSpPr/>
            <p:nvPr/>
          </p:nvSpPr>
          <p:spPr>
            <a:xfrm>
              <a:off x="4346693" y="5409102"/>
              <a:ext cx="140331" cy="1403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D8B5D4-3834-13BE-E3D1-9394379008B1}"/>
                </a:ext>
              </a:extLst>
            </p:cNvPr>
            <p:cNvSpPr/>
            <p:nvPr/>
          </p:nvSpPr>
          <p:spPr>
            <a:xfrm>
              <a:off x="4361532" y="5423941"/>
              <a:ext cx="110653" cy="11065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61FF10-1D50-5701-BF35-9061297E7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163" y="5446242"/>
              <a:ext cx="45244" cy="66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DF2FFCA-7E63-1696-8D42-6C04EB258C6E}"/>
              </a:ext>
            </a:extLst>
          </p:cNvPr>
          <p:cNvSpPr txBox="1"/>
          <p:nvPr/>
        </p:nvSpPr>
        <p:spPr>
          <a:xfrm>
            <a:off x="2800361" y="4066014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Maximum production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0A2B27-49B1-F015-C3EA-7B99E0ACB5D7}"/>
              </a:ext>
            </a:extLst>
          </p:cNvPr>
          <p:cNvSpPr txBox="1"/>
          <p:nvPr/>
        </p:nvSpPr>
        <p:spPr>
          <a:xfrm>
            <a:off x="7810276" y="4050093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Minimum growth defect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5EAEECD-5450-CDA0-DF3C-B6CD34B33450}"/>
              </a:ext>
            </a:extLst>
          </p:cNvPr>
          <p:cNvSpPr txBox="1"/>
          <p:nvPr/>
        </p:nvSpPr>
        <p:spPr>
          <a:xfrm>
            <a:off x="5409544" y="4050093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Balanced production</a:t>
            </a:r>
          </a:p>
          <a:p>
            <a:pPr algn="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and growth defect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C354C60-77E6-C8D6-5154-DF95114526BB}"/>
              </a:ext>
            </a:extLst>
          </p:cNvPr>
          <p:cNvSpPr txBox="1"/>
          <p:nvPr/>
        </p:nvSpPr>
        <p:spPr>
          <a:xfrm>
            <a:off x="8839029" y="809259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N = 1000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25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378B-2F61-0C95-F5A3-70DE3988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dhabi" panose="020F0502020204030204" pitchFamily="2" charset="-78"/>
                <a:cs typeface="Aldhabi" panose="020F0502020204030204" pitchFamily="2" charset="-78"/>
              </a:rPr>
              <a:t>Supplementary Figures</a:t>
            </a:r>
            <a:endParaRPr lang="en-US" dirty="0"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15840-E1C0-E715-0AED-16E8D6064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1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3B767D9-E3C3-8DE5-F14E-7273DD6D3E4F}"/>
              </a:ext>
            </a:extLst>
          </p:cNvPr>
          <p:cNvSpPr/>
          <p:nvPr/>
        </p:nvSpPr>
        <p:spPr>
          <a:xfrm>
            <a:off x="3734128" y="1849888"/>
            <a:ext cx="3443288" cy="2629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Glucose 6-phosphate - Wikipedia">
            <a:extLst>
              <a:ext uri="{FF2B5EF4-FFF2-40B4-BE49-F238E27FC236}">
                <a16:creationId xmlns:a16="http://schemas.microsoft.com/office/drawing/2014/main" id="{D26EF72C-3CDB-37BD-0D0B-26E86EE7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151" y="2383129"/>
            <a:ext cx="1024168" cy="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8CE0D3-8CE2-66FA-9BD5-E02F5E683184}"/>
              </a:ext>
            </a:extLst>
          </p:cNvPr>
          <p:cNvSpPr/>
          <p:nvPr/>
        </p:nvSpPr>
        <p:spPr>
          <a:xfrm>
            <a:off x="340234" y="1486615"/>
            <a:ext cx="7080069" cy="36640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371DA0E-1C1F-8146-2EC1-B5A0F81EC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2" y="2278271"/>
            <a:ext cx="3108411" cy="232247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D860D7B-B184-248A-ADC8-E8113C04C6C0}"/>
              </a:ext>
            </a:extLst>
          </p:cNvPr>
          <p:cNvSpPr txBox="1"/>
          <p:nvPr/>
        </p:nvSpPr>
        <p:spPr>
          <a:xfrm>
            <a:off x="4500905" y="3315305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22BC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 aggregation</a:t>
            </a:r>
            <a:endParaRPr lang="en-US" sz="1400" dirty="0">
              <a:solidFill>
                <a:srgbClr val="22BC7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0F05B12-7531-FA99-3086-C3246A0DB653}"/>
              </a:ext>
            </a:extLst>
          </p:cNvPr>
          <p:cNvCxnSpPr>
            <a:cxnSpLocks/>
          </p:cNvCxnSpPr>
          <p:nvPr/>
        </p:nvCxnSpPr>
        <p:spPr>
          <a:xfrm flipH="1">
            <a:off x="2362528" y="1849889"/>
            <a:ext cx="1371600" cy="5894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E9373F-AD44-BCCC-9A33-02AC539EE783}"/>
              </a:ext>
            </a:extLst>
          </p:cNvPr>
          <p:cNvCxnSpPr>
            <a:cxnSpLocks/>
            <a:stCxn id="44" idx="2"/>
            <a:endCxn id="44" idx="0"/>
          </p:cNvCxnSpPr>
          <p:nvPr/>
        </p:nvCxnSpPr>
        <p:spPr>
          <a:xfrm flipH="1" flipV="1">
            <a:off x="2376815" y="2428561"/>
            <a:ext cx="1380861" cy="2050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1257F57A-F255-BCE4-1BD5-CE83D3E201B9}"/>
              </a:ext>
            </a:extLst>
          </p:cNvPr>
          <p:cNvSpPr/>
          <p:nvPr/>
        </p:nvSpPr>
        <p:spPr>
          <a:xfrm>
            <a:off x="2376815" y="1830040"/>
            <a:ext cx="1380861" cy="2649009"/>
          </a:xfrm>
          <a:custGeom>
            <a:avLst/>
            <a:gdLst>
              <a:gd name="connsiteX0" fmla="*/ 0 w 1357312"/>
              <a:gd name="connsiteY0" fmla="*/ 771525 h 3414712"/>
              <a:gd name="connsiteX1" fmla="*/ 1357312 w 1357312"/>
              <a:gd name="connsiteY1" fmla="*/ 0 h 3414712"/>
              <a:gd name="connsiteX2" fmla="*/ 1357312 w 1357312"/>
              <a:gd name="connsiteY2" fmla="*/ 3414712 h 3414712"/>
              <a:gd name="connsiteX3" fmla="*/ 0 w 1357312"/>
              <a:gd name="connsiteY3" fmla="*/ 771525 h 341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7312" h="3414712">
                <a:moveTo>
                  <a:pt x="0" y="771525"/>
                </a:moveTo>
                <a:lnTo>
                  <a:pt x="1357312" y="0"/>
                </a:lnTo>
                <a:lnTo>
                  <a:pt x="1357312" y="3414712"/>
                </a:lnTo>
                <a:lnTo>
                  <a:pt x="0" y="771525"/>
                </a:lnTo>
                <a:close/>
              </a:path>
            </a:pathLst>
          </a:custGeom>
          <a:solidFill>
            <a:srgbClr val="00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1592E-4E3C-7E12-7EBB-F54D1540BB6F}"/>
              </a:ext>
            </a:extLst>
          </p:cNvPr>
          <p:cNvCxnSpPr>
            <a:cxnSpLocks/>
          </p:cNvCxnSpPr>
          <p:nvPr/>
        </p:nvCxnSpPr>
        <p:spPr>
          <a:xfrm>
            <a:off x="6003459" y="2546217"/>
            <a:ext cx="2176463" cy="0"/>
          </a:xfrm>
          <a:prstGeom prst="straightConnector1">
            <a:avLst/>
          </a:prstGeom>
          <a:ln w="76200">
            <a:solidFill>
              <a:srgbClr val="FAD923"/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62F494-5A55-8BA0-FB98-765D30A9D699}"/>
              </a:ext>
            </a:extLst>
          </p:cNvPr>
          <p:cNvCxnSpPr>
            <a:cxnSpLocks/>
          </p:cNvCxnSpPr>
          <p:nvPr/>
        </p:nvCxnSpPr>
        <p:spPr>
          <a:xfrm>
            <a:off x="3110075" y="4795100"/>
            <a:ext cx="5155572" cy="0"/>
          </a:xfrm>
          <a:prstGeom prst="straightConnector1">
            <a:avLst/>
          </a:prstGeom>
          <a:ln w="76200">
            <a:solidFill>
              <a:srgbClr val="EC535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FEEC63E-ECF0-A5BD-E3FA-748E4C776511}"/>
              </a:ext>
            </a:extLst>
          </p:cNvPr>
          <p:cNvCxnSpPr>
            <a:cxnSpLocks/>
          </p:cNvCxnSpPr>
          <p:nvPr/>
        </p:nvCxnSpPr>
        <p:spPr>
          <a:xfrm>
            <a:off x="6003459" y="3389112"/>
            <a:ext cx="2176463" cy="0"/>
          </a:xfrm>
          <a:prstGeom prst="straightConnector1">
            <a:avLst/>
          </a:prstGeom>
          <a:ln w="76200">
            <a:solidFill>
              <a:srgbClr val="EC535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46CA5A-9B6C-1B49-3A12-965AE9A274AB}"/>
              </a:ext>
            </a:extLst>
          </p:cNvPr>
          <p:cNvCxnSpPr>
            <a:cxnSpLocks/>
          </p:cNvCxnSpPr>
          <p:nvPr/>
        </p:nvCxnSpPr>
        <p:spPr>
          <a:xfrm>
            <a:off x="3975131" y="2635351"/>
            <a:ext cx="578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376515-E328-AB75-DCCE-AB581459851D}"/>
              </a:ext>
            </a:extLst>
          </p:cNvPr>
          <p:cNvCxnSpPr>
            <a:cxnSpLocks/>
          </p:cNvCxnSpPr>
          <p:nvPr/>
        </p:nvCxnSpPr>
        <p:spPr>
          <a:xfrm>
            <a:off x="4701057" y="1907926"/>
            <a:ext cx="209564" cy="505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BF2348-54D0-776C-4C2C-9B044FBE9F54}"/>
              </a:ext>
            </a:extLst>
          </p:cNvPr>
          <p:cNvCxnSpPr>
            <a:cxnSpLocks/>
          </p:cNvCxnSpPr>
          <p:nvPr/>
        </p:nvCxnSpPr>
        <p:spPr>
          <a:xfrm flipV="1">
            <a:off x="3859740" y="2964290"/>
            <a:ext cx="629651" cy="178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DE14160-7ACD-E512-748F-C769C8C335A0}"/>
              </a:ext>
            </a:extLst>
          </p:cNvPr>
          <p:cNvCxnSpPr>
            <a:cxnSpLocks/>
          </p:cNvCxnSpPr>
          <p:nvPr/>
        </p:nvCxnSpPr>
        <p:spPr>
          <a:xfrm flipV="1">
            <a:off x="3975131" y="3230710"/>
            <a:ext cx="555297" cy="4293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A24C4F7-BCA6-F8F7-B22A-17917BC6BDEE}"/>
              </a:ext>
            </a:extLst>
          </p:cNvPr>
          <p:cNvCxnSpPr>
            <a:cxnSpLocks/>
          </p:cNvCxnSpPr>
          <p:nvPr/>
        </p:nvCxnSpPr>
        <p:spPr>
          <a:xfrm>
            <a:off x="4289012" y="2121491"/>
            <a:ext cx="447530" cy="4027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5EC959-FDA8-50DA-73B8-0266C7523033}"/>
                  </a:ext>
                </a:extLst>
              </p:cNvPr>
              <p:cNvSpPr txBox="1"/>
              <p:nvPr/>
            </p:nvSpPr>
            <p:spPr>
              <a:xfrm>
                <a:off x="2782867" y="4579656"/>
                <a:ext cx="256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EC5353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2800" b="0" dirty="0">
                  <a:solidFill>
                    <a:srgbClr val="EC5353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5EC959-FDA8-50DA-73B8-0266C752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867" y="4579656"/>
                <a:ext cx="256480" cy="430887"/>
              </a:xfrm>
              <a:prstGeom prst="rect">
                <a:avLst/>
              </a:prstGeom>
              <a:blipFill>
                <a:blip r:embed="rId5"/>
                <a:stretch>
                  <a:fillRect l="-33333" r="-3333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C58F92-BBB4-9694-8D2B-6AABA2388F4E}"/>
                  </a:ext>
                </a:extLst>
              </p:cNvPr>
              <p:cNvSpPr txBox="1"/>
              <p:nvPr/>
            </p:nvSpPr>
            <p:spPr>
              <a:xfrm>
                <a:off x="6554466" y="3771639"/>
                <a:ext cx="4374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EC5353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C58F92-BBB4-9694-8D2B-6AABA2388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466" y="3771639"/>
                <a:ext cx="4374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998DF6B-2D56-D13C-8E2C-FC57FFE0F40C}"/>
                  </a:ext>
                </a:extLst>
              </p:cNvPr>
              <p:cNvSpPr txBox="1"/>
              <p:nvPr/>
            </p:nvSpPr>
            <p:spPr>
              <a:xfrm>
                <a:off x="5998598" y="1939920"/>
                <a:ext cx="405239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solidFill>
                    <a:srgbClr val="FAD923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998DF6B-2D56-D13C-8E2C-FC57FFE0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598" y="1939920"/>
                <a:ext cx="405239" cy="464101"/>
              </a:xfrm>
              <a:prstGeom prst="rect">
                <a:avLst/>
              </a:prstGeom>
              <a:blipFill>
                <a:blip r:embed="rId7"/>
                <a:stretch>
                  <a:fillRect l="-18182" r="-606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44CCA5F-B457-1DC2-7F42-76F37411CAEA}"/>
              </a:ext>
            </a:extLst>
          </p:cNvPr>
          <p:cNvSpPr txBox="1"/>
          <p:nvPr/>
        </p:nvSpPr>
        <p:spPr>
          <a:xfrm>
            <a:off x="1429512" y="4561816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growth rate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objective function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1C4660-2F7F-6A84-3CC8-8F67D58669E8}"/>
              </a:ext>
            </a:extLst>
          </p:cNvPr>
          <p:cNvSpPr txBox="1"/>
          <p:nvPr/>
        </p:nvSpPr>
        <p:spPr>
          <a:xfrm>
            <a:off x="5830321" y="3440831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EC53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boundary flux(es)</a:t>
            </a:r>
            <a:endParaRPr lang="en-US" sz="1400" dirty="0">
              <a:solidFill>
                <a:srgbClr val="EC53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0910ABE-CA0E-3DAE-D497-80641B7C2692}"/>
              </a:ext>
            </a:extLst>
          </p:cNvPr>
          <p:cNvSpPr txBox="1"/>
          <p:nvPr/>
        </p:nvSpPr>
        <p:spPr>
          <a:xfrm>
            <a:off x="5884164" y="2657010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AD9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pathway flux</a:t>
            </a:r>
            <a:endParaRPr lang="en-US" sz="1400" dirty="0">
              <a:solidFill>
                <a:srgbClr val="FAD9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F8AF9-D8AC-FB51-83BA-A6943D836436}"/>
              </a:ext>
            </a:extLst>
          </p:cNvPr>
          <p:cNvSpPr txBox="1"/>
          <p:nvPr/>
        </p:nvSpPr>
        <p:spPr>
          <a:xfrm>
            <a:off x="3183090" y="1264024"/>
            <a:ext cx="13943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FBA model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9087A2-877F-1952-3F56-5D4EE70D04D2}"/>
              </a:ext>
            </a:extLst>
          </p:cNvPr>
          <p:cNvSpPr/>
          <p:nvPr/>
        </p:nvSpPr>
        <p:spPr>
          <a:xfrm>
            <a:off x="7608451" y="1511260"/>
            <a:ext cx="4322584" cy="36640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24ACD6-636B-FD8B-634E-7E0801AACBFF}"/>
              </a:ext>
            </a:extLst>
          </p:cNvPr>
          <p:cNvSpPr txBox="1"/>
          <p:nvPr/>
        </p:nvSpPr>
        <p:spPr>
          <a:xfrm>
            <a:off x="9055445" y="1334421"/>
            <a:ext cx="1428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ODE model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BEB898-881C-E979-81D4-A40D3DE79D33}"/>
              </a:ext>
            </a:extLst>
          </p:cNvPr>
          <p:cNvSpPr txBox="1"/>
          <p:nvPr/>
        </p:nvSpPr>
        <p:spPr>
          <a:xfrm>
            <a:off x="433537" y="1643192"/>
            <a:ext cx="2475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iML1515 complete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E.coli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metabolic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C47F39-F8B8-0995-5BC6-50529F26E7D4}"/>
                  </a:ext>
                </a:extLst>
              </p:cNvPr>
              <p:cNvSpPr txBox="1"/>
              <p:nvPr/>
            </p:nvSpPr>
            <p:spPr>
              <a:xfrm>
                <a:off x="8318641" y="1844999"/>
                <a:ext cx="339201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rgbClr val="EC535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EC535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−</m:t>
                      </m:r>
                      <m:r>
                        <a:rPr lang="en-US" sz="2400" b="0" i="1" smtClean="0">
                          <a:solidFill>
                            <a:srgbClr val="EC5353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AC47F39-F8B8-0995-5BC6-50529F26E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41" y="1844999"/>
                <a:ext cx="3392019" cy="701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6270773-24BD-35DF-1501-C7021342EC96}"/>
                  </a:ext>
                </a:extLst>
              </p:cNvPr>
              <p:cNvSpPr txBox="1"/>
              <p:nvPr/>
            </p:nvSpPr>
            <p:spPr>
              <a:xfrm>
                <a:off x="8318641" y="2723052"/>
                <a:ext cx="2813399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EC5353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6270773-24BD-35DF-1501-C7021342E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641" y="2723052"/>
                <a:ext cx="2813399" cy="701218"/>
              </a:xfrm>
              <a:prstGeom prst="rect">
                <a:avLst/>
              </a:prstGeom>
              <a:blipFill>
                <a:blip r:embed="rId9"/>
                <a:stretch>
                  <a:fillRect l="-2703" t="-3571" r="-13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3C057-559A-5449-5E46-844B52F6831F}"/>
                  </a:ext>
                </a:extLst>
              </p:cNvPr>
              <p:cNvSpPr txBox="1"/>
              <p:nvPr/>
            </p:nvSpPr>
            <p:spPr>
              <a:xfrm>
                <a:off x="8314917" y="3619853"/>
                <a:ext cx="169783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AD923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3C057-559A-5449-5E46-844B52F68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917" y="3619853"/>
                <a:ext cx="1697837" cy="397866"/>
              </a:xfrm>
              <a:prstGeom prst="rect">
                <a:avLst/>
              </a:prstGeom>
              <a:blipFill>
                <a:blip r:embed="rId10"/>
                <a:stretch>
                  <a:fillRect l="-3943" r="-5735" b="-2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C7B1CBF2-0721-E172-FC11-0E7220BA08F3}"/>
              </a:ext>
            </a:extLst>
          </p:cNvPr>
          <p:cNvSpPr txBox="1"/>
          <p:nvPr/>
        </p:nvSpPr>
        <p:spPr>
          <a:xfrm>
            <a:off x="8622217" y="4332804"/>
            <a:ext cx="280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integrated from time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record concentrations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P, 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69C437-1E04-94BE-9287-FCF1DB399C8E}"/>
              </a:ext>
            </a:extLst>
          </p:cNvPr>
          <p:cNvSpPr txBox="1"/>
          <p:nvPr/>
        </p:nvSpPr>
        <p:spPr>
          <a:xfrm>
            <a:off x="7800679" y="4011844"/>
            <a:ext cx="3331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pathway fluxes constrain next FBA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D6275E-BC01-04E5-1013-C74382964798}"/>
                  </a:ext>
                </a:extLst>
              </p:cNvPr>
              <p:cNvSpPr txBox="1"/>
              <p:nvPr/>
            </p:nvSpPr>
            <p:spPr>
              <a:xfrm>
                <a:off x="4582910" y="3497309"/>
                <a:ext cx="1265090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800" b="0" i="1" smtClean="0">
                              <a:solidFill>
                                <a:srgbClr val="22BC7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rgbClr val="22BC7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rgbClr val="22BC7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22BC71"/>
                                  </a:solidFill>
                                  <a:latin typeface="Cambria Math" panose="02040503050406030204" pitchFamily="18" charset="0"/>
                                </a:rPr>
                                <m:t>𝑛𝑎𝑡𝑖𝑣𝑒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22BC7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D6275E-BC01-04E5-1013-C74382964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910" y="3497309"/>
                <a:ext cx="1265090" cy="1043363"/>
              </a:xfrm>
              <a:prstGeom prst="rect">
                <a:avLst/>
              </a:prstGeom>
              <a:blipFill>
                <a:blip r:embed="rId11"/>
                <a:stretch>
                  <a:fillRect r="-49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72A392-7E10-8E8A-1A24-3BF9DF6DDF74}"/>
              </a:ext>
            </a:extLst>
          </p:cNvPr>
          <p:cNvSpPr txBox="1"/>
          <p:nvPr/>
        </p:nvSpPr>
        <p:spPr>
          <a:xfrm>
            <a:off x="4949396" y="211381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precursor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41" grpId="0"/>
      <p:bldP spid="44" grpId="0" animBg="1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2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F09557-7428-C0A0-0066-D0EDDB69255E}"/>
              </a:ext>
            </a:extLst>
          </p:cNvPr>
          <p:cNvSpPr/>
          <p:nvPr/>
        </p:nvSpPr>
        <p:spPr>
          <a:xfrm>
            <a:off x="1157289" y="1443039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B56385-D615-E421-C6D2-13852040F3FB}"/>
              </a:ext>
            </a:extLst>
          </p:cNvPr>
          <p:cNvCxnSpPr/>
          <p:nvPr/>
        </p:nvCxnSpPr>
        <p:spPr>
          <a:xfrm>
            <a:off x="1477992" y="153550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535A7EC-D014-F89C-05A5-9B5919AE4DF0}"/>
              </a:ext>
            </a:extLst>
          </p:cNvPr>
          <p:cNvSpPr txBox="1"/>
          <p:nvPr/>
        </p:nvSpPr>
        <p:spPr>
          <a:xfrm>
            <a:off x="1128536" y="1166992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4F14-98BC-4D2E-4632-2B4077C2064F}"/>
              </a:ext>
            </a:extLst>
          </p:cNvPr>
          <p:cNvSpPr txBox="1"/>
          <p:nvPr/>
        </p:nvSpPr>
        <p:spPr>
          <a:xfrm>
            <a:off x="661274" y="1221724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75D3CA-DB53-5605-FC7C-773EFE6D1C6C}"/>
              </a:ext>
            </a:extLst>
          </p:cNvPr>
          <p:cNvCxnSpPr/>
          <p:nvPr/>
        </p:nvCxnSpPr>
        <p:spPr>
          <a:xfrm>
            <a:off x="744660" y="153550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A6808F-8C2A-87E8-6FAE-C46E6A08C627}"/>
              </a:ext>
            </a:extLst>
          </p:cNvPr>
          <p:cNvSpPr txBox="1"/>
          <p:nvPr/>
        </p:nvSpPr>
        <p:spPr>
          <a:xfrm>
            <a:off x="1416169" y="1221724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45D832-C1B1-4276-4DCC-6607370EB6A9}"/>
              </a:ext>
            </a:extLst>
          </p:cNvPr>
          <p:cNvSpPr/>
          <p:nvPr/>
        </p:nvSpPr>
        <p:spPr>
          <a:xfrm>
            <a:off x="1157289" y="2189317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43BD76-D96D-47A1-7258-26BD4B01FCC6}"/>
              </a:ext>
            </a:extLst>
          </p:cNvPr>
          <p:cNvCxnSpPr>
            <a:cxnSpLocks/>
          </p:cNvCxnSpPr>
          <p:nvPr/>
        </p:nvCxnSpPr>
        <p:spPr>
          <a:xfrm>
            <a:off x="1477992" y="228178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9A3E2E-018A-937B-F976-BFCF34F3D0E1}"/>
              </a:ext>
            </a:extLst>
          </p:cNvPr>
          <p:cNvSpPr txBox="1"/>
          <p:nvPr/>
        </p:nvSpPr>
        <p:spPr>
          <a:xfrm>
            <a:off x="661274" y="1968002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BA8830-0891-EFAD-5D78-FB5788C02BA0}"/>
              </a:ext>
            </a:extLst>
          </p:cNvPr>
          <p:cNvCxnSpPr>
            <a:cxnSpLocks/>
          </p:cNvCxnSpPr>
          <p:nvPr/>
        </p:nvCxnSpPr>
        <p:spPr>
          <a:xfrm>
            <a:off x="744660" y="228178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25141-9339-F52A-8C32-9265AFC2D206}"/>
              </a:ext>
            </a:extLst>
          </p:cNvPr>
          <p:cNvSpPr txBox="1"/>
          <p:nvPr/>
        </p:nvSpPr>
        <p:spPr>
          <a:xfrm>
            <a:off x="1416169" y="1968002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BA74CA-A1C9-87EA-86C2-2228177F21AE}"/>
              </a:ext>
            </a:extLst>
          </p:cNvPr>
          <p:cNvSpPr/>
          <p:nvPr/>
        </p:nvSpPr>
        <p:spPr>
          <a:xfrm>
            <a:off x="1128536" y="2580899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1CEC13-58F8-B133-889D-31CDFB2CE529}"/>
              </a:ext>
            </a:extLst>
          </p:cNvPr>
          <p:cNvSpPr txBox="1"/>
          <p:nvPr/>
        </p:nvSpPr>
        <p:spPr>
          <a:xfrm>
            <a:off x="1112044" y="2791766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2C501-CE10-2A93-962F-F3C04663144C}"/>
              </a:ext>
            </a:extLst>
          </p:cNvPr>
          <p:cNvSpPr txBox="1"/>
          <p:nvPr/>
        </p:nvSpPr>
        <p:spPr>
          <a:xfrm>
            <a:off x="661274" y="2379884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3EBA69-1F9C-D882-0CBA-B649DB7706B9}"/>
              </a:ext>
            </a:extLst>
          </p:cNvPr>
          <p:cNvCxnSpPr>
            <a:cxnSpLocks/>
          </p:cNvCxnSpPr>
          <p:nvPr/>
        </p:nvCxnSpPr>
        <p:spPr>
          <a:xfrm>
            <a:off x="744660" y="2693662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8F197272-6567-9651-32DF-D5FD2D133D5E}"/>
              </a:ext>
            </a:extLst>
          </p:cNvPr>
          <p:cNvSpPr/>
          <p:nvPr/>
        </p:nvSpPr>
        <p:spPr>
          <a:xfrm rot="10800000">
            <a:off x="1373035" y="2284698"/>
            <a:ext cx="731810" cy="631021"/>
          </a:xfrm>
          <a:prstGeom prst="arc">
            <a:avLst>
              <a:gd name="adj1" fmla="val 21550704"/>
              <a:gd name="adj2" fmla="val 52404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6DE9A-EB4C-89E0-5C13-554A08405EFD}"/>
              </a:ext>
            </a:extLst>
          </p:cNvPr>
          <p:cNvSpPr txBox="1"/>
          <p:nvPr/>
        </p:nvSpPr>
        <p:spPr>
          <a:xfrm>
            <a:off x="1097962" y="1896102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6AF595-5CC3-EE96-64BA-6E8BCAA02039}"/>
              </a:ext>
            </a:extLst>
          </p:cNvPr>
          <p:cNvSpPr/>
          <p:nvPr/>
        </p:nvSpPr>
        <p:spPr>
          <a:xfrm>
            <a:off x="3276512" y="1297165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BCF912-AFB2-42FB-E1A7-98B2091380FE}"/>
              </a:ext>
            </a:extLst>
          </p:cNvPr>
          <p:cNvCxnSpPr>
            <a:cxnSpLocks/>
          </p:cNvCxnSpPr>
          <p:nvPr/>
        </p:nvCxnSpPr>
        <p:spPr>
          <a:xfrm>
            <a:off x="3597215" y="138962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688C59-B36F-08A2-13A1-16D629BA2B12}"/>
              </a:ext>
            </a:extLst>
          </p:cNvPr>
          <p:cNvSpPr txBox="1"/>
          <p:nvPr/>
        </p:nvSpPr>
        <p:spPr>
          <a:xfrm>
            <a:off x="2780497" y="1075850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DA6D3A-FB4E-91FF-ADC4-0B30142E0DEA}"/>
              </a:ext>
            </a:extLst>
          </p:cNvPr>
          <p:cNvCxnSpPr>
            <a:cxnSpLocks/>
          </p:cNvCxnSpPr>
          <p:nvPr/>
        </p:nvCxnSpPr>
        <p:spPr>
          <a:xfrm>
            <a:off x="2863883" y="138962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F975EA-734A-FB55-5FEC-CC995E1E2AA5}"/>
              </a:ext>
            </a:extLst>
          </p:cNvPr>
          <p:cNvSpPr txBox="1"/>
          <p:nvPr/>
        </p:nvSpPr>
        <p:spPr>
          <a:xfrm>
            <a:off x="3535392" y="1075850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720F9C-E70B-52CF-CFEC-7A317AEB6904}"/>
              </a:ext>
            </a:extLst>
          </p:cNvPr>
          <p:cNvSpPr/>
          <p:nvPr/>
        </p:nvSpPr>
        <p:spPr>
          <a:xfrm>
            <a:off x="3276512" y="1812359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504CB8-AE9A-E286-3D6F-B629A94BCDC4}"/>
              </a:ext>
            </a:extLst>
          </p:cNvPr>
          <p:cNvSpPr txBox="1"/>
          <p:nvPr/>
        </p:nvSpPr>
        <p:spPr>
          <a:xfrm>
            <a:off x="3231267" y="2003132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C182DD-E49E-EBF0-89DC-6850E85C998C}"/>
              </a:ext>
            </a:extLst>
          </p:cNvPr>
          <p:cNvSpPr txBox="1"/>
          <p:nvPr/>
        </p:nvSpPr>
        <p:spPr>
          <a:xfrm>
            <a:off x="3016283" y="1487058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63A88B0-E280-94C3-1381-D3A319C2E8FE}"/>
              </a:ext>
            </a:extLst>
          </p:cNvPr>
          <p:cNvSpPr/>
          <p:nvPr/>
        </p:nvSpPr>
        <p:spPr>
          <a:xfrm rot="10800000">
            <a:off x="3492258" y="1392545"/>
            <a:ext cx="731810" cy="700785"/>
          </a:xfrm>
          <a:prstGeom prst="arc">
            <a:avLst>
              <a:gd name="adj1" fmla="val 21550704"/>
              <a:gd name="adj2" fmla="val 52404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C8F48F-292A-DD51-2C93-E807381B8402}"/>
              </a:ext>
            </a:extLst>
          </p:cNvPr>
          <p:cNvSpPr txBox="1"/>
          <p:nvPr/>
        </p:nvSpPr>
        <p:spPr>
          <a:xfrm>
            <a:off x="3217185" y="1003950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4E5DF1-85D8-7785-8F45-075E390B0503}"/>
              </a:ext>
            </a:extLst>
          </p:cNvPr>
          <p:cNvCxnSpPr>
            <a:cxnSpLocks/>
          </p:cNvCxnSpPr>
          <p:nvPr/>
        </p:nvCxnSpPr>
        <p:spPr>
          <a:xfrm flipV="1">
            <a:off x="3377155" y="1541654"/>
            <a:ext cx="0" cy="201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A8BD20C-D3EF-C0CD-5970-6B521C5D4CEB}"/>
              </a:ext>
            </a:extLst>
          </p:cNvPr>
          <p:cNvSpPr/>
          <p:nvPr/>
        </p:nvSpPr>
        <p:spPr>
          <a:xfrm>
            <a:off x="3239426" y="2723033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92AD92-C618-BCA7-7A11-E37B023C57C2}"/>
              </a:ext>
            </a:extLst>
          </p:cNvPr>
          <p:cNvCxnSpPr>
            <a:cxnSpLocks/>
          </p:cNvCxnSpPr>
          <p:nvPr/>
        </p:nvCxnSpPr>
        <p:spPr>
          <a:xfrm>
            <a:off x="3560129" y="281549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6B922E-74B5-FEE3-093A-12AB64CF34DD}"/>
              </a:ext>
            </a:extLst>
          </p:cNvPr>
          <p:cNvSpPr txBox="1"/>
          <p:nvPr/>
        </p:nvSpPr>
        <p:spPr>
          <a:xfrm>
            <a:off x="2743411" y="2501718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FE260C-A949-B25A-388F-6CB9694A2B0C}"/>
              </a:ext>
            </a:extLst>
          </p:cNvPr>
          <p:cNvCxnSpPr>
            <a:cxnSpLocks/>
          </p:cNvCxnSpPr>
          <p:nvPr/>
        </p:nvCxnSpPr>
        <p:spPr>
          <a:xfrm>
            <a:off x="2826797" y="281549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2132A1-BC96-C003-D82A-F03DE525293F}"/>
              </a:ext>
            </a:extLst>
          </p:cNvPr>
          <p:cNvSpPr txBox="1"/>
          <p:nvPr/>
        </p:nvSpPr>
        <p:spPr>
          <a:xfrm>
            <a:off x="3498306" y="2501718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D5CCE20-1688-1756-324B-EA68875FB70C}"/>
              </a:ext>
            </a:extLst>
          </p:cNvPr>
          <p:cNvSpPr/>
          <p:nvPr/>
        </p:nvSpPr>
        <p:spPr>
          <a:xfrm>
            <a:off x="3239426" y="3238227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464B45-D034-73ED-E363-C5A3CCD6AC71}"/>
              </a:ext>
            </a:extLst>
          </p:cNvPr>
          <p:cNvSpPr txBox="1"/>
          <p:nvPr/>
        </p:nvSpPr>
        <p:spPr>
          <a:xfrm>
            <a:off x="3414241" y="3196819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CF1D02-70A0-9E9F-373B-CF6E1049AE61}"/>
              </a:ext>
            </a:extLst>
          </p:cNvPr>
          <p:cNvSpPr txBox="1"/>
          <p:nvPr/>
        </p:nvSpPr>
        <p:spPr>
          <a:xfrm>
            <a:off x="2979197" y="2912926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5208-CE6B-2046-72BC-EEF8A5B9CE2B}"/>
              </a:ext>
            </a:extLst>
          </p:cNvPr>
          <p:cNvSpPr txBox="1"/>
          <p:nvPr/>
        </p:nvSpPr>
        <p:spPr>
          <a:xfrm>
            <a:off x="3180099" y="2429818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641B5C-D62C-35F5-1893-38FC956ED278}"/>
              </a:ext>
            </a:extLst>
          </p:cNvPr>
          <p:cNvCxnSpPr>
            <a:cxnSpLocks/>
          </p:cNvCxnSpPr>
          <p:nvPr/>
        </p:nvCxnSpPr>
        <p:spPr>
          <a:xfrm flipV="1">
            <a:off x="3340069" y="2967522"/>
            <a:ext cx="0" cy="201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BC0411-FD34-FAE5-0F22-DED35CB8A478}"/>
              </a:ext>
            </a:extLst>
          </p:cNvPr>
          <p:cNvSpPr txBox="1"/>
          <p:nvPr/>
        </p:nvSpPr>
        <p:spPr>
          <a:xfrm>
            <a:off x="2979197" y="3452789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65AA954-1994-61ED-2C51-228A384F1724}"/>
              </a:ext>
            </a:extLst>
          </p:cNvPr>
          <p:cNvCxnSpPr>
            <a:cxnSpLocks/>
          </p:cNvCxnSpPr>
          <p:nvPr/>
        </p:nvCxnSpPr>
        <p:spPr>
          <a:xfrm flipV="1">
            <a:off x="3340069" y="3507385"/>
            <a:ext cx="0" cy="201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1C65473-9853-D725-75E7-CB47B883A562}"/>
              </a:ext>
            </a:extLst>
          </p:cNvPr>
          <p:cNvSpPr/>
          <p:nvPr/>
        </p:nvSpPr>
        <p:spPr>
          <a:xfrm>
            <a:off x="5022890" y="1248863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8F8070-4D87-89CB-50D6-26533DCB21F0}"/>
              </a:ext>
            </a:extLst>
          </p:cNvPr>
          <p:cNvCxnSpPr>
            <a:cxnSpLocks/>
          </p:cNvCxnSpPr>
          <p:nvPr/>
        </p:nvCxnSpPr>
        <p:spPr>
          <a:xfrm>
            <a:off x="5343593" y="134132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FCA61FA-FB58-B237-9F68-FEA40ACEE16D}"/>
              </a:ext>
            </a:extLst>
          </p:cNvPr>
          <p:cNvSpPr txBox="1"/>
          <p:nvPr/>
        </p:nvSpPr>
        <p:spPr>
          <a:xfrm>
            <a:off x="4526875" y="1027548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D2DB4CA-01DA-0382-ECFD-BF6A4B369F21}"/>
              </a:ext>
            </a:extLst>
          </p:cNvPr>
          <p:cNvCxnSpPr>
            <a:cxnSpLocks/>
          </p:cNvCxnSpPr>
          <p:nvPr/>
        </p:nvCxnSpPr>
        <p:spPr>
          <a:xfrm>
            <a:off x="4610261" y="1341326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B17FEF2-A2F9-B144-8FA8-B86B7589C22A}"/>
              </a:ext>
            </a:extLst>
          </p:cNvPr>
          <p:cNvSpPr txBox="1"/>
          <p:nvPr/>
        </p:nvSpPr>
        <p:spPr>
          <a:xfrm>
            <a:off x="5302435" y="1412454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1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36FAB70-1121-4F82-601C-6123F099B736}"/>
              </a:ext>
            </a:extLst>
          </p:cNvPr>
          <p:cNvSpPr/>
          <p:nvPr/>
        </p:nvSpPr>
        <p:spPr>
          <a:xfrm>
            <a:off x="5022890" y="1764057"/>
            <a:ext cx="194184" cy="1941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477680-7399-97BC-8987-7ED4FBC2DA0B}"/>
              </a:ext>
            </a:extLst>
          </p:cNvPr>
          <p:cNvSpPr txBox="1"/>
          <p:nvPr/>
        </p:nvSpPr>
        <p:spPr>
          <a:xfrm>
            <a:off x="5195801" y="1727937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E43AF49-0083-774F-91D1-D5641F6078B0}"/>
              </a:ext>
            </a:extLst>
          </p:cNvPr>
          <p:cNvSpPr/>
          <p:nvPr/>
        </p:nvSpPr>
        <p:spPr>
          <a:xfrm rot="10800000">
            <a:off x="5238636" y="1344243"/>
            <a:ext cx="731810" cy="700785"/>
          </a:xfrm>
          <a:prstGeom prst="arc">
            <a:avLst>
              <a:gd name="adj1" fmla="val 21550704"/>
              <a:gd name="adj2" fmla="val 524045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D8FBC3-0570-3138-4111-011F54B5DD08}"/>
              </a:ext>
            </a:extLst>
          </p:cNvPr>
          <p:cNvSpPr txBox="1"/>
          <p:nvPr/>
        </p:nvSpPr>
        <p:spPr>
          <a:xfrm>
            <a:off x="4798677" y="1003949"/>
            <a:ext cx="36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0DDE8FB-2C1C-B57C-B950-722AE5D96B67}"/>
              </a:ext>
            </a:extLst>
          </p:cNvPr>
          <p:cNvCxnSpPr>
            <a:cxnSpLocks/>
          </p:cNvCxnSpPr>
          <p:nvPr/>
        </p:nvCxnSpPr>
        <p:spPr>
          <a:xfrm flipV="1">
            <a:off x="5123533" y="1493352"/>
            <a:ext cx="0" cy="201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6684727-4DE5-5BB0-EC3A-E40306686A10}"/>
              </a:ext>
            </a:extLst>
          </p:cNvPr>
          <p:cNvSpPr txBox="1"/>
          <p:nvPr/>
        </p:nvSpPr>
        <p:spPr>
          <a:xfrm>
            <a:off x="4763715" y="1990432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12977D-570B-D3DA-AC59-BDD51AE4AF4C}"/>
              </a:ext>
            </a:extLst>
          </p:cNvPr>
          <p:cNvCxnSpPr>
            <a:cxnSpLocks/>
          </p:cNvCxnSpPr>
          <p:nvPr/>
        </p:nvCxnSpPr>
        <p:spPr>
          <a:xfrm flipV="1">
            <a:off x="5124587" y="2045028"/>
            <a:ext cx="0" cy="2012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89EFED-D21A-498D-FA78-A2A7B330F6DF}"/>
              </a:ext>
            </a:extLst>
          </p:cNvPr>
          <p:cNvCxnSpPr/>
          <p:nvPr/>
        </p:nvCxnSpPr>
        <p:spPr>
          <a:xfrm flipV="1">
            <a:off x="5119982" y="950497"/>
            <a:ext cx="0" cy="215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48846C4-E996-33E0-B0D9-2CEBD1AEC807}"/>
              </a:ext>
            </a:extLst>
          </p:cNvPr>
          <p:cNvSpPr txBox="1"/>
          <p:nvPr/>
        </p:nvSpPr>
        <p:spPr>
          <a:xfrm>
            <a:off x="5133685" y="909419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363EB7-565E-DCF6-FC4D-5BF1337308F2}"/>
              </a:ext>
            </a:extLst>
          </p:cNvPr>
          <p:cNvSpPr txBox="1"/>
          <p:nvPr/>
        </p:nvSpPr>
        <p:spPr>
          <a:xfrm>
            <a:off x="4753480" y="1428543"/>
            <a:ext cx="51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7581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048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2871B29C-C73D-6C99-2860-3A3FC550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72" y="2142659"/>
            <a:ext cx="1800000" cy="1800000"/>
          </a:xfrm>
          <a:prstGeom prst="rect">
            <a:avLst/>
          </a:prstGeom>
        </p:spPr>
      </p:pic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959B61B4-3F31-3CBE-E12B-960210C6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95" y="2198562"/>
            <a:ext cx="1800000" cy="1800000"/>
          </a:xfrm>
          <a:prstGeom prst="rect">
            <a:avLst/>
          </a:prstGeom>
        </p:spPr>
      </p:pic>
      <p:pic>
        <p:nvPicPr>
          <p:cNvPr id="7" name="Picture 6" descr="A graph of a growth rate&#10;&#10;Description automatically generated">
            <a:extLst>
              <a:ext uri="{FF2B5EF4-FFF2-40B4-BE49-F238E27FC236}">
                <a16:creationId xmlns:a16="http://schemas.microsoft.com/office/drawing/2014/main" id="{AF3A24A8-A404-4C85-2995-5C369EF0B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727" y="2198562"/>
            <a:ext cx="1800000" cy="1800000"/>
          </a:xfrm>
          <a:prstGeom prst="rect">
            <a:avLst/>
          </a:prstGeom>
        </p:spPr>
      </p:pic>
      <p:pic>
        <p:nvPicPr>
          <p:cNvPr id="9" name="Picture 8" descr="A graph with a line graph&#10;&#10;Description automatically generated">
            <a:extLst>
              <a:ext uri="{FF2B5EF4-FFF2-40B4-BE49-F238E27FC236}">
                <a16:creationId xmlns:a16="http://schemas.microsoft.com/office/drawing/2014/main" id="{AC467D99-00D0-160C-48A7-FC44FF2FE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481" y="2198562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353868-7423-777B-20C1-6AECF7670A07}"/>
              </a:ext>
            </a:extLst>
          </p:cNvPr>
          <p:cNvSpPr txBox="1"/>
          <p:nvPr/>
        </p:nvSpPr>
        <p:spPr>
          <a:xfrm>
            <a:off x="2052112" y="2102280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23AF8-30CF-186E-76C9-EF4845AA33A0}"/>
              </a:ext>
            </a:extLst>
          </p:cNvPr>
          <p:cNvSpPr txBox="1"/>
          <p:nvPr/>
        </p:nvSpPr>
        <p:spPr>
          <a:xfrm>
            <a:off x="6241728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FFE71-CA90-13EF-5D6D-094DA358E978}"/>
              </a:ext>
            </a:extLst>
          </p:cNvPr>
          <p:cNvSpPr txBox="1"/>
          <p:nvPr/>
        </p:nvSpPr>
        <p:spPr>
          <a:xfrm>
            <a:off x="4174973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57A97-0249-4A6E-F0F3-48CE486B215C}"/>
              </a:ext>
            </a:extLst>
          </p:cNvPr>
          <p:cNvSpPr txBox="1"/>
          <p:nvPr/>
        </p:nvSpPr>
        <p:spPr>
          <a:xfrm>
            <a:off x="8308482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86724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1B29C-C73D-6C99-2860-3A3FC550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4972" y="2142659"/>
            <a:ext cx="1800000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B61B4-3F31-3CBE-E12B-960210C6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99295" y="2198562"/>
            <a:ext cx="1800000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A24A8-A404-4C85-2995-5C369EF0B9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41727" y="2198562"/>
            <a:ext cx="1800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67D99-00D0-160C-48A7-FC44FF2FEF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08481" y="2198562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353868-7423-777B-20C1-6AECF7670A07}"/>
              </a:ext>
            </a:extLst>
          </p:cNvPr>
          <p:cNvSpPr txBox="1"/>
          <p:nvPr/>
        </p:nvSpPr>
        <p:spPr>
          <a:xfrm>
            <a:off x="2052112" y="2102280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23AF8-30CF-186E-76C9-EF4845AA33A0}"/>
              </a:ext>
            </a:extLst>
          </p:cNvPr>
          <p:cNvSpPr txBox="1"/>
          <p:nvPr/>
        </p:nvSpPr>
        <p:spPr>
          <a:xfrm>
            <a:off x="6241728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FFE71-CA90-13EF-5D6D-094DA358E978}"/>
              </a:ext>
            </a:extLst>
          </p:cNvPr>
          <p:cNvSpPr txBox="1"/>
          <p:nvPr/>
        </p:nvSpPr>
        <p:spPr>
          <a:xfrm>
            <a:off x="4174973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57A97-0249-4A6E-F0F3-48CE486B215C}"/>
              </a:ext>
            </a:extLst>
          </p:cNvPr>
          <p:cNvSpPr txBox="1"/>
          <p:nvPr/>
        </p:nvSpPr>
        <p:spPr>
          <a:xfrm>
            <a:off x="8308482" y="21022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5689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6F9653-D033-EE70-6E44-72594DD010AB}"/>
              </a:ext>
            </a:extLst>
          </p:cNvPr>
          <p:cNvGrpSpPr/>
          <p:nvPr/>
        </p:nvGrpSpPr>
        <p:grpSpPr>
          <a:xfrm>
            <a:off x="6657199" y="1100208"/>
            <a:ext cx="4294986" cy="4810989"/>
            <a:chOff x="-124601" y="-176142"/>
            <a:chExt cx="4294986" cy="481098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F4A833C-CB27-ACF8-B2F6-CF21B6C6D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571" y="379822"/>
              <a:ext cx="758598" cy="903499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EA28E8-FACF-3066-D3E1-C6DABC64C446}"/>
                </a:ext>
              </a:extLst>
            </p:cNvPr>
            <p:cNvCxnSpPr/>
            <p:nvPr/>
          </p:nvCxnSpPr>
          <p:spPr>
            <a:xfrm>
              <a:off x="1070539" y="831571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27477B5-B736-6618-778A-DA0AF037C182}"/>
                </a:ext>
              </a:extLst>
            </p:cNvPr>
            <p:cNvCxnSpPr>
              <a:cxnSpLocks/>
            </p:cNvCxnSpPr>
            <p:nvPr/>
          </p:nvCxnSpPr>
          <p:spPr>
            <a:xfrm>
              <a:off x="2219169" y="831571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E45B4A-EFEC-415F-BCB3-EE54C927D923}"/>
                </a:ext>
              </a:extLst>
            </p:cNvPr>
            <p:cNvSpPr txBox="1"/>
            <p:nvPr/>
          </p:nvSpPr>
          <p:spPr>
            <a:xfrm>
              <a:off x="118526" y="479808"/>
              <a:ext cx="1074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pathway flux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D7ECB1-7930-8998-F6A4-B57CDD08B202}"/>
                </a:ext>
              </a:extLst>
            </p:cNvPr>
            <p:cNvSpPr txBox="1"/>
            <p:nvPr/>
          </p:nvSpPr>
          <p:spPr>
            <a:xfrm>
              <a:off x="2355119" y="379822"/>
              <a:ext cx="18135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feasibility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boundary flux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 rate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55B9A35-527A-86DB-1E03-D9E7563A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175" y="2701846"/>
              <a:ext cx="996157" cy="90349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F041CA-8380-B94C-EF4C-2CCBC04A64AD}"/>
                </a:ext>
              </a:extLst>
            </p:cNvPr>
            <p:cNvSpPr txBox="1"/>
            <p:nvPr/>
          </p:nvSpPr>
          <p:spPr>
            <a:xfrm>
              <a:off x="2232254" y="1912571"/>
              <a:ext cx="1813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feasibility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FA4158B-855B-051E-7F78-DDD72E59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317579" y="2081848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45925B-6F78-E94D-88C0-BDFF21AE8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439" y="3778922"/>
              <a:ext cx="996157" cy="7782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3063CED-F483-E9A9-14D1-EA96EAB1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0264" y="1721368"/>
              <a:ext cx="965423" cy="778249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4073AC6-D8D0-F474-E5DB-106406608CC0}"/>
                </a:ext>
              </a:extLst>
            </p:cNvPr>
            <p:cNvCxnSpPr/>
            <p:nvPr/>
          </p:nvCxnSpPr>
          <p:spPr>
            <a:xfrm>
              <a:off x="813010" y="3153592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2492C1-C1ED-9785-86FE-A9091833117C}"/>
                </a:ext>
              </a:extLst>
            </p:cNvPr>
            <p:cNvSpPr txBox="1"/>
            <p:nvPr/>
          </p:nvSpPr>
          <p:spPr>
            <a:xfrm>
              <a:off x="-124601" y="2832560"/>
              <a:ext cx="10741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pathway flux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6C409C3-B927-8CAB-7CCB-8C0CF3EA6A73}"/>
                </a:ext>
              </a:extLst>
            </p:cNvPr>
            <p:cNvSpPr txBox="1"/>
            <p:nvPr/>
          </p:nvSpPr>
          <p:spPr>
            <a:xfrm>
              <a:off x="2356794" y="2955670"/>
              <a:ext cx="1813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boundary flux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9A902C-2B15-B379-7CFF-317D306A7940}"/>
                </a:ext>
              </a:extLst>
            </p:cNvPr>
            <p:cNvCxnSpPr>
              <a:cxnSpLocks/>
            </p:cNvCxnSpPr>
            <p:nvPr/>
          </p:nvCxnSpPr>
          <p:spPr>
            <a:xfrm>
              <a:off x="2317579" y="3124947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A84424-09EA-3C8D-8EF6-F8551B45BD01}"/>
                </a:ext>
              </a:extLst>
            </p:cNvPr>
            <p:cNvSpPr txBox="1"/>
            <p:nvPr/>
          </p:nvSpPr>
          <p:spPr>
            <a:xfrm>
              <a:off x="2278684" y="3998769"/>
              <a:ext cx="1813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 rate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FD4425-CA0C-2EA1-ADAE-BEEFFE7B4337}"/>
                </a:ext>
              </a:extLst>
            </p:cNvPr>
            <p:cNvCxnSpPr>
              <a:cxnSpLocks/>
            </p:cNvCxnSpPr>
            <p:nvPr/>
          </p:nvCxnSpPr>
          <p:spPr>
            <a:xfrm>
              <a:off x="2317899" y="4168046"/>
              <a:ext cx="27313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877677-A389-1019-1493-0AE9AF810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425" y="2660585"/>
              <a:ext cx="210921" cy="2013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09D5303-8D1F-A216-0891-321AEEAF910D}"/>
                </a:ext>
              </a:extLst>
            </p:cNvPr>
            <p:cNvCxnSpPr>
              <a:cxnSpLocks/>
            </p:cNvCxnSpPr>
            <p:nvPr/>
          </p:nvCxnSpPr>
          <p:spPr>
            <a:xfrm>
              <a:off x="783540" y="3412023"/>
              <a:ext cx="455944" cy="4352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5A913C-BDDC-3628-5011-CAC29F269EC6}"/>
                </a:ext>
              </a:extLst>
            </p:cNvPr>
            <p:cNvSpPr txBox="1"/>
            <p:nvPr/>
          </p:nvSpPr>
          <p:spPr>
            <a:xfrm>
              <a:off x="1710699" y="4327070"/>
              <a:ext cx="1813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3179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regression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288010-532B-A101-A375-73E0B83C73D5}"/>
                </a:ext>
              </a:extLst>
            </p:cNvPr>
            <p:cNvSpPr txBox="1"/>
            <p:nvPr/>
          </p:nvSpPr>
          <p:spPr>
            <a:xfrm>
              <a:off x="1839870" y="2178031"/>
              <a:ext cx="1813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3179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logistic regression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70B82CC-0AD9-CCE3-BC54-75A2161FBCD4}"/>
                </a:ext>
              </a:extLst>
            </p:cNvPr>
            <p:cNvSpPr txBox="1"/>
            <p:nvPr/>
          </p:nvSpPr>
          <p:spPr>
            <a:xfrm>
              <a:off x="1848591" y="3239124"/>
              <a:ext cx="1813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3179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 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2692A7-B279-7AD5-B167-A52EE28DB783}"/>
                </a:ext>
              </a:extLst>
            </p:cNvPr>
            <p:cNvSpPr txBox="1"/>
            <p:nvPr/>
          </p:nvSpPr>
          <p:spPr>
            <a:xfrm>
              <a:off x="1011512" y="-176142"/>
              <a:ext cx="1813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3179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FBA linear optimization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B5D178-066B-7E36-6FDB-3CFC648C438B}"/>
              </a:ext>
            </a:extLst>
          </p:cNvPr>
          <p:cNvSpPr txBox="1"/>
          <p:nvPr/>
        </p:nvSpPr>
        <p:spPr>
          <a:xfrm>
            <a:off x="6982545" y="829331"/>
            <a:ext cx="368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Generation of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2F402E-52D4-D032-46E1-0DD09520F731}"/>
              </a:ext>
            </a:extLst>
          </p:cNvPr>
          <p:cNvSpPr txBox="1"/>
          <p:nvPr/>
        </p:nvSpPr>
        <p:spPr>
          <a:xfrm>
            <a:off x="6982545" y="2600728"/>
            <a:ext cx="3688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44828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5EFE0-E1C8-E728-276A-A72C6159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734" y="715731"/>
            <a:ext cx="5699171" cy="222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F66A7C-31E8-063A-B2A9-6BBBAD5B9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735" y="3615144"/>
            <a:ext cx="8745153" cy="297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505D0-3A27-A825-97F1-FF0EA4C181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76210" y="43200"/>
            <a:ext cx="2818469" cy="3385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EE40F-AEE6-34DE-7BD4-C26BFA7AC8D3}"/>
              </a:ext>
            </a:extLst>
          </p:cNvPr>
          <p:cNvSpPr txBox="1"/>
          <p:nvPr/>
        </p:nvSpPr>
        <p:spPr>
          <a:xfrm>
            <a:off x="5867421" y="-42127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DFCB1-BBC3-65AD-50C6-66219DD4E2C7}"/>
              </a:ext>
            </a:extLst>
          </p:cNvPr>
          <p:cNvSpPr txBox="1"/>
          <p:nvPr/>
        </p:nvSpPr>
        <p:spPr>
          <a:xfrm>
            <a:off x="168250" y="337837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7C2EB-E7A4-8A48-D10D-CD77112C61DD}"/>
              </a:ext>
            </a:extLst>
          </p:cNvPr>
          <p:cNvSpPr txBox="1"/>
          <p:nvPr/>
        </p:nvSpPr>
        <p:spPr>
          <a:xfrm>
            <a:off x="168250" y="-4227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7606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3E7-26A1-C6E7-FA4A-A1A20BD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Figure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0CD5-A68A-2256-CA70-ABF4DDD2F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studies and sample trajectories</a:t>
            </a:r>
          </a:p>
        </p:txBody>
      </p:sp>
    </p:spTree>
    <p:extLst>
      <p:ext uri="{BB962C8B-B14F-4D97-AF65-F5344CB8AC3E}">
        <p14:creationId xmlns:p14="http://schemas.microsoft.com/office/powerpoint/2010/main" val="201947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16A77F-53FE-6B69-2CA5-AFACD2613664}"/>
              </a:ext>
            </a:extLst>
          </p:cNvPr>
          <p:cNvGrpSpPr/>
          <p:nvPr/>
        </p:nvGrpSpPr>
        <p:grpSpPr>
          <a:xfrm>
            <a:off x="67990" y="2201919"/>
            <a:ext cx="10747648" cy="1976842"/>
            <a:chOff x="67990" y="2201919"/>
            <a:chExt cx="10747648" cy="1976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38549D-0537-BB69-BECF-8CB1E68F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7250" y="3126551"/>
              <a:ext cx="800100" cy="419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87503D-377D-4693-C9EB-47CA5D45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3055" y="3126551"/>
              <a:ext cx="800100" cy="4191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201263-D202-B46F-7A25-C711CD48B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2190" y="3126551"/>
              <a:ext cx="800100" cy="419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1FC2D-7EAF-B69F-55DB-8B526F3D0B76}"/>
                </a:ext>
              </a:extLst>
            </p:cNvPr>
            <p:cNvSpPr txBox="1"/>
            <p:nvPr/>
          </p:nvSpPr>
          <p:spPr>
            <a:xfrm>
              <a:off x="5011260" y="3272924"/>
              <a:ext cx="8322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Phytoene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63392B-DD0B-7592-06F4-EE46648876CC}"/>
                </a:ext>
              </a:extLst>
            </p:cNvPr>
            <p:cNvSpPr txBox="1"/>
            <p:nvPr/>
          </p:nvSpPr>
          <p:spPr>
            <a:xfrm>
              <a:off x="6645334" y="3272924"/>
              <a:ext cx="842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Lycopene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beta-Carotene, Type I, synthet | C9750-10G | SIGMA-ALDRICH | SLS">
              <a:extLst>
                <a:ext uri="{FF2B5EF4-FFF2-40B4-BE49-F238E27FC236}">
                  <a16:creationId xmlns:a16="http://schemas.microsoft.com/office/drawing/2014/main" id="{984C7E3A-C8BB-C29C-2C79-272AE85A4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1" y="2950661"/>
              <a:ext cx="2426447" cy="64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sopentenyl pyrophosphate - Wikipedia">
              <a:extLst>
                <a:ext uri="{FF2B5EF4-FFF2-40B4-BE49-F238E27FC236}">
                  <a16:creationId xmlns:a16="http://schemas.microsoft.com/office/drawing/2014/main" id="{7E571C60-1C2C-A6DE-2A01-D90CCAB90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5609" y="2626288"/>
              <a:ext cx="1143000" cy="43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20D3227-9D85-EEC3-2608-E6124EA5B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07" y="3375093"/>
              <a:ext cx="2139161" cy="431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34E28D-B61B-AF9C-B2D2-3727183D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8609" y="3126551"/>
              <a:ext cx="889000" cy="419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144276-8278-742A-F3CD-B2E8D9DA90F4}"/>
                </a:ext>
              </a:extLst>
            </p:cNvPr>
            <p:cNvSpPr txBox="1"/>
            <p:nvPr/>
          </p:nvSpPr>
          <p:spPr>
            <a:xfrm>
              <a:off x="1679305" y="2318700"/>
              <a:ext cx="4331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67A606-5678-B31C-29C7-07BC4CA8BB6A}"/>
                </a:ext>
              </a:extLst>
            </p:cNvPr>
            <p:cNvSpPr txBox="1"/>
            <p:nvPr/>
          </p:nvSpPr>
          <p:spPr>
            <a:xfrm>
              <a:off x="67990" y="3456686"/>
              <a:ext cx="4844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73A688-D097-CE02-757D-8A9951C6EC72}"/>
                </a:ext>
              </a:extLst>
            </p:cNvPr>
            <p:cNvSpPr txBox="1"/>
            <p:nvPr/>
          </p:nvSpPr>
          <p:spPr>
            <a:xfrm>
              <a:off x="3611343" y="3272924"/>
              <a:ext cx="6303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GGPP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171D-8598-37AD-9254-135534694E52}"/>
                </a:ext>
              </a:extLst>
            </p:cNvPr>
            <p:cNvSpPr txBox="1"/>
            <p:nvPr/>
          </p:nvSpPr>
          <p:spPr>
            <a:xfrm>
              <a:off x="9142191" y="3595186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β-carotene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DA0A2C-B161-63A9-A4D4-192AC7D98832}"/>
                </a:ext>
              </a:extLst>
            </p:cNvPr>
            <p:cNvSpPr txBox="1"/>
            <p:nvPr/>
          </p:nvSpPr>
          <p:spPr>
            <a:xfrm>
              <a:off x="2898033" y="2719187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crtE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E89D19-A4B3-0DBF-7035-838BAA03DC18}"/>
                </a:ext>
              </a:extLst>
            </p:cNvPr>
            <p:cNvSpPr txBox="1"/>
            <p:nvPr/>
          </p:nvSpPr>
          <p:spPr>
            <a:xfrm>
              <a:off x="4344305" y="2719187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43D850-A2E4-E5AD-4C9F-05A6EAF128B7}"/>
                </a:ext>
              </a:extLst>
            </p:cNvPr>
            <p:cNvSpPr txBox="1"/>
            <p:nvPr/>
          </p:nvSpPr>
          <p:spPr>
            <a:xfrm>
              <a:off x="5977303" y="2719187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crtI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0748BE-7245-8281-5239-6D5CFF43521E}"/>
                </a:ext>
              </a:extLst>
            </p:cNvPr>
            <p:cNvSpPr txBox="1"/>
            <p:nvPr/>
          </p:nvSpPr>
          <p:spPr>
            <a:xfrm>
              <a:off x="7617164" y="2713173"/>
              <a:ext cx="550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crtY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5AC183-94F8-B209-5FB6-4DD425D7B969}"/>
                </a:ext>
              </a:extLst>
            </p:cNvPr>
            <p:cNvCxnSpPr>
              <a:cxnSpLocks/>
            </p:cNvCxnSpPr>
            <p:nvPr/>
          </p:nvCxnSpPr>
          <p:spPr>
            <a:xfrm>
              <a:off x="854961" y="2824686"/>
              <a:ext cx="623644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E111F6-4807-152C-8441-EA17036562FF}"/>
                </a:ext>
              </a:extLst>
            </p:cNvPr>
            <p:cNvCxnSpPr>
              <a:cxnSpLocks/>
            </p:cNvCxnSpPr>
            <p:nvPr/>
          </p:nvCxnSpPr>
          <p:spPr>
            <a:xfrm>
              <a:off x="2028766" y="3872185"/>
              <a:ext cx="0" cy="3065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0B778A-72FC-7778-C231-E99FA2246612}"/>
                </a:ext>
              </a:extLst>
            </p:cNvPr>
            <p:cNvCxnSpPr>
              <a:cxnSpLocks/>
            </p:cNvCxnSpPr>
            <p:nvPr/>
          </p:nvCxnSpPr>
          <p:spPr>
            <a:xfrm>
              <a:off x="2030936" y="3104847"/>
              <a:ext cx="0" cy="3065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3CF4BD5-933E-D6C7-835F-149107076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072" y="2227634"/>
              <a:ext cx="0" cy="34477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F2BF0-4EF9-7940-A232-72F79F50A94E}"/>
                </a:ext>
              </a:extLst>
            </p:cNvPr>
            <p:cNvSpPr txBox="1"/>
            <p:nvPr/>
          </p:nvSpPr>
          <p:spPr>
            <a:xfrm>
              <a:off x="867280" y="2403135"/>
              <a:ext cx="4230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1F7FF7-B8CF-11E8-35A7-4AD7FFE96880}"/>
                </a:ext>
              </a:extLst>
            </p:cNvPr>
            <p:cNvSpPr txBox="1"/>
            <p:nvPr/>
          </p:nvSpPr>
          <p:spPr>
            <a:xfrm>
              <a:off x="1476528" y="3809609"/>
              <a:ext cx="510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fpp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06B76F-CB4A-CA9D-987F-32218B8F2FDA}"/>
                </a:ext>
              </a:extLst>
            </p:cNvPr>
            <p:cNvSpPr txBox="1"/>
            <p:nvPr/>
          </p:nvSpPr>
          <p:spPr>
            <a:xfrm>
              <a:off x="2479813" y="2201919"/>
              <a:ext cx="498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6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ipp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136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47659A2-31D1-1ABA-D795-E2E816E4EF19}"/>
              </a:ext>
            </a:extLst>
          </p:cNvPr>
          <p:cNvGrpSpPr/>
          <p:nvPr/>
        </p:nvGrpSpPr>
        <p:grpSpPr>
          <a:xfrm>
            <a:off x="314033" y="1737355"/>
            <a:ext cx="11439244" cy="3383287"/>
            <a:chOff x="314033" y="1737355"/>
            <a:chExt cx="11439244" cy="3383287"/>
          </a:xfrm>
        </p:grpSpPr>
        <p:pic>
          <p:nvPicPr>
            <p:cNvPr id="7" name="Picture 6" descr="A graph of a function&#10;&#10;Description automatically generated">
              <a:extLst>
                <a:ext uri="{FF2B5EF4-FFF2-40B4-BE49-F238E27FC236}">
                  <a16:creationId xmlns:a16="http://schemas.microsoft.com/office/drawing/2014/main" id="{328C932E-6DE9-8382-069B-ECB75A001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076" t="10611" r="30227"/>
            <a:stretch/>
          </p:blipFill>
          <p:spPr>
            <a:xfrm>
              <a:off x="3706476" y="2084875"/>
              <a:ext cx="4777120" cy="3035767"/>
            </a:xfrm>
            <a:prstGeom prst="rect">
              <a:avLst/>
            </a:prstGeom>
          </p:spPr>
        </p:pic>
        <p:pic>
          <p:nvPicPr>
            <p:cNvPr id="9" name="Picture 8" descr="A diagram of a graph&#10;&#10;Description automatically generated">
              <a:extLst>
                <a:ext uri="{FF2B5EF4-FFF2-40B4-BE49-F238E27FC236}">
                  <a16:creationId xmlns:a16="http://schemas.microsoft.com/office/drawing/2014/main" id="{099A5F40-4304-E9E7-8A21-EB837FDE8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91"/>
            <a:stretch/>
          </p:blipFill>
          <p:spPr>
            <a:xfrm>
              <a:off x="8548248" y="1737355"/>
              <a:ext cx="3205029" cy="3383287"/>
            </a:xfrm>
            <a:prstGeom prst="rect">
              <a:avLst/>
            </a:prstGeom>
          </p:spPr>
        </p:pic>
        <p:pic>
          <p:nvPicPr>
            <p:cNvPr id="10" name="Picture 9" descr="A diagram of a graph&#10;&#10;Description automatically generated">
              <a:extLst>
                <a:ext uri="{FF2B5EF4-FFF2-40B4-BE49-F238E27FC236}">
                  <a16:creationId xmlns:a16="http://schemas.microsoft.com/office/drawing/2014/main" id="{1A1246F6-B780-E5F2-CBE4-51D04638E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431" r="69655"/>
            <a:stretch/>
          </p:blipFill>
          <p:spPr>
            <a:xfrm>
              <a:off x="314033" y="2293257"/>
              <a:ext cx="3329720" cy="2827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33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3812DB-21B0-F6B6-92D9-C62E102A4963}"/>
              </a:ext>
            </a:extLst>
          </p:cNvPr>
          <p:cNvSpPr/>
          <p:nvPr/>
        </p:nvSpPr>
        <p:spPr>
          <a:xfrm rot="16200000">
            <a:off x="5781460" y="1816572"/>
            <a:ext cx="162906" cy="38595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E77FC4-BEAF-3A21-A55D-B3C82AA5EFC8}"/>
              </a:ext>
            </a:extLst>
          </p:cNvPr>
          <p:cNvCxnSpPr>
            <a:cxnSpLocks/>
          </p:cNvCxnSpPr>
          <p:nvPr/>
        </p:nvCxnSpPr>
        <p:spPr>
          <a:xfrm>
            <a:off x="2080648" y="1367073"/>
            <a:ext cx="0" cy="486037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7E9F38-0D16-AFB3-FFCC-473CD5BBD8E8}"/>
              </a:ext>
            </a:extLst>
          </p:cNvPr>
          <p:cNvSpPr txBox="1"/>
          <p:nvPr/>
        </p:nvSpPr>
        <p:spPr>
          <a:xfrm>
            <a:off x="1606285" y="1453813"/>
            <a:ext cx="423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D1D52-3967-F717-1AFB-6EC2D57F3626}"/>
              </a:ext>
            </a:extLst>
          </p:cNvPr>
          <p:cNvSpPr txBox="1"/>
          <p:nvPr/>
        </p:nvSpPr>
        <p:spPr>
          <a:xfrm>
            <a:off x="1398934" y="2899894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glucose-6-phosphate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6" descr="Glucose 6-phosphate - Wikipedia">
            <a:extLst>
              <a:ext uri="{FF2B5EF4-FFF2-40B4-BE49-F238E27FC236}">
                <a16:creationId xmlns:a16="http://schemas.microsoft.com/office/drawing/2014/main" id="{4645C3AC-58DD-4640-BF89-5B32F6B6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59" y="1998947"/>
            <a:ext cx="1024168" cy="90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7B07D-BA4B-B195-408F-05EA12E74B15}"/>
              </a:ext>
            </a:extLst>
          </p:cNvPr>
          <p:cNvCxnSpPr>
            <a:cxnSpLocks/>
          </p:cNvCxnSpPr>
          <p:nvPr/>
        </p:nvCxnSpPr>
        <p:spPr>
          <a:xfrm>
            <a:off x="2029286" y="3258229"/>
            <a:ext cx="0" cy="503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A252B6-8C35-FD94-DB7C-C66FF9864BE7}"/>
              </a:ext>
            </a:extLst>
          </p:cNvPr>
          <p:cNvCxnSpPr>
            <a:cxnSpLocks/>
          </p:cNvCxnSpPr>
          <p:nvPr/>
        </p:nvCxnSpPr>
        <p:spPr>
          <a:xfrm flipV="1">
            <a:off x="2161326" y="3258229"/>
            <a:ext cx="0" cy="503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2A2EAF1A-23F8-EE67-30A2-5BE647EB7B2E}"/>
              </a:ext>
            </a:extLst>
          </p:cNvPr>
          <p:cNvSpPr/>
          <p:nvPr/>
        </p:nvSpPr>
        <p:spPr>
          <a:xfrm>
            <a:off x="1635658" y="3197412"/>
            <a:ext cx="453009" cy="608610"/>
          </a:xfrm>
          <a:prstGeom prst="arc">
            <a:avLst>
              <a:gd name="adj1" fmla="val 5459464"/>
              <a:gd name="adj2" fmla="val 16255760"/>
            </a:avLst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2E5F8-C137-9B6A-6F03-33A4E4169447}"/>
              </a:ext>
            </a:extLst>
          </p:cNvPr>
          <p:cNvSpPr txBox="1"/>
          <p:nvPr/>
        </p:nvSpPr>
        <p:spPr>
          <a:xfrm>
            <a:off x="1344439" y="3874443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fructose-6-phosphate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8F964C-CA4D-24E3-BC6B-BB9BC5AA78F9}"/>
              </a:ext>
            </a:extLst>
          </p:cNvPr>
          <p:cNvCxnSpPr>
            <a:cxnSpLocks/>
          </p:cNvCxnSpPr>
          <p:nvPr/>
        </p:nvCxnSpPr>
        <p:spPr>
          <a:xfrm>
            <a:off x="2080646" y="4123814"/>
            <a:ext cx="0" cy="503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7A346E-F475-656B-1794-344DB5BEF101}"/>
              </a:ext>
            </a:extLst>
          </p:cNvPr>
          <p:cNvSpPr txBox="1"/>
          <p:nvPr/>
        </p:nvSpPr>
        <p:spPr>
          <a:xfrm>
            <a:off x="2111767" y="4151442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PfkA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56E01-222B-9435-7CBF-DE0C9F26CBB3}"/>
              </a:ext>
            </a:extLst>
          </p:cNvPr>
          <p:cNvSpPr txBox="1"/>
          <p:nvPr/>
        </p:nvSpPr>
        <p:spPr>
          <a:xfrm>
            <a:off x="2209564" y="3355427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Pgi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C39BE-BDD6-84FD-7A8B-480AC43FD337}"/>
              </a:ext>
            </a:extLst>
          </p:cNvPr>
          <p:cNvSpPr txBox="1"/>
          <p:nvPr/>
        </p:nvSpPr>
        <p:spPr>
          <a:xfrm>
            <a:off x="1106462" y="3332440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Zwf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58AE2AAF-783C-34D0-F33C-D9141D9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372" y="2268782"/>
            <a:ext cx="1263691" cy="5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3CEA14-C848-16E4-4FF9-8102B6EC16A6}"/>
              </a:ext>
            </a:extLst>
          </p:cNvPr>
          <p:cNvSpPr txBox="1"/>
          <p:nvPr/>
        </p:nvSpPr>
        <p:spPr>
          <a:xfrm>
            <a:off x="9354286" y="2800433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glucaric acid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8ABC0F4B-CF28-B364-4216-D0CC3A92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24" y="2344369"/>
            <a:ext cx="1369137" cy="4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A448A1-15BE-C4B3-A151-93A2DEE9D811}"/>
              </a:ext>
            </a:extLst>
          </p:cNvPr>
          <p:cNvSpPr txBox="1"/>
          <p:nvPr/>
        </p:nvSpPr>
        <p:spPr>
          <a:xfrm>
            <a:off x="5484580" y="2754406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myoinositol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4878A-E6C6-3772-0008-9EEB34A4611D}"/>
              </a:ext>
            </a:extLst>
          </p:cNvPr>
          <p:cNvSpPr txBox="1"/>
          <p:nvPr/>
        </p:nvSpPr>
        <p:spPr>
          <a:xfrm>
            <a:off x="3692140" y="2471934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myoinositol-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1-phosphate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18FC0-1DED-D4ED-C1A6-5FF868D95513}"/>
              </a:ext>
            </a:extLst>
          </p:cNvPr>
          <p:cNvSpPr txBox="1"/>
          <p:nvPr/>
        </p:nvSpPr>
        <p:spPr>
          <a:xfrm>
            <a:off x="2680698" y="1768422"/>
            <a:ext cx="101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Ino1</a:t>
            </a:r>
          </a:p>
          <a:p>
            <a:pPr algn="ctr"/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S.cerevisiae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7FDB96-4761-C491-0BCE-97835906C13D}"/>
              </a:ext>
            </a:extLst>
          </p:cNvPr>
          <p:cNvSpPr txBox="1"/>
          <p:nvPr/>
        </p:nvSpPr>
        <p:spPr>
          <a:xfrm>
            <a:off x="6783226" y="1809663"/>
            <a:ext cx="1047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MIOX</a:t>
            </a:r>
          </a:p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M. musculus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2287B-EAC2-7663-7655-38DD195620F0}"/>
              </a:ext>
            </a:extLst>
          </p:cNvPr>
          <p:cNvSpPr txBox="1"/>
          <p:nvPr/>
        </p:nvSpPr>
        <p:spPr>
          <a:xfrm>
            <a:off x="8476250" y="2098324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Udh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4DD6D-4397-9DA9-BCFC-EA8B5ECBC87C}"/>
              </a:ext>
            </a:extLst>
          </p:cNvPr>
          <p:cNvCxnSpPr>
            <a:cxnSpLocks/>
          </p:cNvCxnSpPr>
          <p:nvPr/>
        </p:nvCxnSpPr>
        <p:spPr>
          <a:xfrm>
            <a:off x="4709181" y="2637588"/>
            <a:ext cx="552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B5F849-A38A-39EC-0FA7-C6012E9DC006}"/>
              </a:ext>
            </a:extLst>
          </p:cNvPr>
          <p:cNvSpPr txBox="1"/>
          <p:nvPr/>
        </p:nvSpPr>
        <p:spPr>
          <a:xfrm>
            <a:off x="7641610" y="240675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glucuronic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68A40B-052D-2CE5-06A6-3DAA6000CAF4}"/>
              </a:ext>
            </a:extLst>
          </p:cNvPr>
          <p:cNvCxnSpPr>
            <a:cxnSpLocks/>
          </p:cNvCxnSpPr>
          <p:nvPr/>
        </p:nvCxnSpPr>
        <p:spPr>
          <a:xfrm>
            <a:off x="8566863" y="2600004"/>
            <a:ext cx="5529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CFA45AA-C985-6554-1DD4-5ACB5350ED01}"/>
              </a:ext>
            </a:extLst>
          </p:cNvPr>
          <p:cNvSpPr txBox="1"/>
          <p:nvPr/>
        </p:nvSpPr>
        <p:spPr>
          <a:xfrm>
            <a:off x="4598994" y="2199083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SuhB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4E61E4-FB4B-7445-1A65-89892F598212}"/>
              </a:ext>
            </a:extLst>
          </p:cNvPr>
          <p:cNvCxnSpPr>
            <a:cxnSpLocks/>
          </p:cNvCxnSpPr>
          <p:nvPr/>
        </p:nvCxnSpPr>
        <p:spPr>
          <a:xfrm flipV="1">
            <a:off x="5862914" y="1592027"/>
            <a:ext cx="0" cy="672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95BB8D-C7ED-973F-4AD2-ADBE84D79393}"/>
              </a:ext>
            </a:extLst>
          </p:cNvPr>
          <p:cNvSpPr txBox="1"/>
          <p:nvPr/>
        </p:nvSpPr>
        <p:spPr>
          <a:xfrm>
            <a:off x="5522114" y="127879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A9DA970B-26C2-49F7-5B9A-670BE739F8A1}"/>
              </a:ext>
            </a:extLst>
          </p:cNvPr>
          <p:cNvSpPr/>
          <p:nvPr/>
        </p:nvSpPr>
        <p:spPr>
          <a:xfrm rot="5400000">
            <a:off x="6303025" y="1777455"/>
            <a:ext cx="505442" cy="669566"/>
          </a:xfrm>
          <a:prstGeom prst="arc">
            <a:avLst>
              <a:gd name="adj1" fmla="val 4924546"/>
              <a:gd name="adj2" fmla="val 15141118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2EE2B-1D77-C1C4-E781-B80F4A44838E}"/>
              </a:ext>
            </a:extLst>
          </p:cNvPr>
          <p:cNvSpPr txBox="1"/>
          <p:nvPr/>
        </p:nvSpPr>
        <p:spPr>
          <a:xfrm>
            <a:off x="6171152" y="144048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allostery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F04E44-DAF5-7445-5E9E-854FFB49C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551" y="2381738"/>
            <a:ext cx="800100" cy="419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93B1D42-033F-529B-313A-05761DD7F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94" y="2381738"/>
            <a:ext cx="800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13611</TotalTime>
  <Words>571</Words>
  <Application>Microsoft Office PowerPoint</Application>
  <PresentationFormat>Widescreen</PresentationFormat>
  <Paragraphs>387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Aldhabi</vt:lpstr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Figure 1</vt:lpstr>
      <vt:lpstr>PowerPoint Presentation</vt:lpstr>
      <vt:lpstr>PowerPoint Presentation</vt:lpstr>
      <vt:lpstr>PowerPoint Presentation</vt:lpstr>
      <vt:lpstr>PowerPoint Presentation</vt:lpstr>
      <vt:lpstr>Figure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Supplementary Figures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Merzbacher</dc:creator>
  <cp:lastModifiedBy>Charlotte Merzbacher</cp:lastModifiedBy>
  <cp:revision>44</cp:revision>
  <dcterms:created xsi:type="dcterms:W3CDTF">2023-09-18T07:42:58Z</dcterms:created>
  <dcterms:modified xsi:type="dcterms:W3CDTF">2024-04-09T10:40:13Z</dcterms:modified>
</cp:coreProperties>
</file>